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88" r:id="rId2"/>
    <p:sldId id="258" r:id="rId3"/>
    <p:sldId id="301" r:id="rId4"/>
    <p:sldId id="276" r:id="rId5"/>
    <p:sldId id="299" r:id="rId6"/>
    <p:sldId id="300" r:id="rId7"/>
    <p:sldId id="289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69" r:id="rId16"/>
    <p:sldId id="285" r:id="rId17"/>
    <p:sldId id="274" r:id="rId18"/>
    <p:sldId id="270" r:id="rId19"/>
    <p:sldId id="271" r:id="rId20"/>
    <p:sldId id="282" r:id="rId21"/>
    <p:sldId id="283" r:id="rId22"/>
    <p:sldId id="28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BFC1FD-C0CE-4BED-BC41-92A0D5A6BA56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960A7-35BC-4B2D-83E8-70895126B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8899D7-DB40-4E51-9A49-127E59A555BB}" type="slidenum">
              <a:rPr lang="en-US"/>
              <a:pPr/>
              <a:t>5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39713" y="654050"/>
            <a:ext cx="6394450" cy="47958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875" y="5668131"/>
            <a:ext cx="6585645" cy="27622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F1EDCF-F4E4-4B34-A89D-3E7FD2B7DA4F}" type="slidenum">
              <a:rPr lang="en-US"/>
              <a:pPr/>
              <a:t>6</a:t>
            </a:fld>
            <a:endParaRPr 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62FD-905F-40D4-8C39-EE140E9A76D4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6FC5-2B56-4DE2-AFCD-1528F6A0F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62FD-905F-40D4-8C39-EE140E9A76D4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6FC5-2B56-4DE2-AFCD-1528F6A0F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62FD-905F-40D4-8C39-EE140E9A76D4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6FC5-2B56-4DE2-AFCD-1528F6A0F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62FD-905F-40D4-8C39-EE140E9A76D4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6FC5-2B56-4DE2-AFCD-1528F6A0F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62FD-905F-40D4-8C39-EE140E9A76D4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6FC5-2B56-4DE2-AFCD-1528F6A0F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62FD-905F-40D4-8C39-EE140E9A76D4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6FC5-2B56-4DE2-AFCD-1528F6A0F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62FD-905F-40D4-8C39-EE140E9A76D4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6FC5-2B56-4DE2-AFCD-1528F6A0F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62FD-905F-40D4-8C39-EE140E9A76D4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6FC5-2B56-4DE2-AFCD-1528F6A0F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62FD-905F-40D4-8C39-EE140E9A76D4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6FC5-2B56-4DE2-AFCD-1528F6A0F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62FD-905F-40D4-8C39-EE140E9A76D4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6FC5-2B56-4DE2-AFCD-1528F6A0F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62FD-905F-40D4-8C39-EE140E9A76D4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B186FC5-2B56-4DE2-AFCD-1528F6A0F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9A62FD-905F-40D4-8C39-EE140E9A76D4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186FC5-2B56-4DE2-AFCD-1528F6A0F67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en.wikipedia.org/wiki/File:Air_conditioning_unit-en.sv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in/imgres?start=100&amp;sa=X&amp;biw=1366&amp;bih=667&amp;tbm=isch&amp;tbnid=5qq8YEz0XSJKHM:&amp;imgrefurl=http://ezyaircon.blogspot.com/2012/05/how-does-split-system-air-conditioner.html&amp;docid=jYPGaXr99wXHEM&amp;imgurl=http://2.bp.blogspot.com/-wwRGmjH5y7k/T6zPzkzDXsI/AAAAAAAAD1Q/F-Pzu_n8VrM/s400/refrigeration.png&amp;w=400&amp;h=234&amp;ei=EiyGUsP-NsS2kAXW6YGgDA&amp;zoom=1&amp;ved=1t:3588,r:14,s:100,i:4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www.google.co.in/imgres?sa=X&amp;biw=1366&amp;bih=667&amp;tbm=isch&amp;tbnid=-qXoxMKaxJoVYM:&amp;imgrefurl=http://blog.hygienesuppliesdirect.com/heaters/air-conditioner/&amp;docid=L7Q82vpsEY35jM&amp;imgurl=http://blog.hygienesuppliesdirect.com/wp-content/uploads/2013/03/Cooling-mode.jpg&amp;w=388&amp;h=325&amp;ei=uSuGUrTgE8OkkAW-8IGQCw&amp;zoom=1&amp;ved=1t:3588,r:33,s:0,i:186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bg1"/>
                </a:solidFill>
                <a:latin typeface="Algerian" pitchFamily="82" charset="0"/>
              </a:rPr>
              <a:t> TOPIC:- AIR CONDITIONER</a:t>
            </a:r>
            <a:endParaRPr lang="en-US" sz="4000" i="1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0" y="3581400"/>
            <a:ext cx="4497388" cy="1676400"/>
          </a:xfrm>
        </p:spPr>
        <p:txBody>
          <a:bodyPr>
            <a:normAutofit fontScale="77500" lnSpcReduction="20000"/>
          </a:bodyPr>
          <a:lstStyle/>
          <a:p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</a:rPr>
              <a:t>   </a:t>
            </a:r>
            <a:r>
              <a:rPr lang="en-US" sz="4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</a:rPr>
              <a:t>Guided by:- </a:t>
            </a:r>
            <a:endParaRPr lang="en-US" sz="4400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itchFamily="34" charset="0"/>
            </a:endParaRPr>
          </a:p>
          <a:p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  <a:cs typeface="Aharoni" pitchFamily="2" charset="-79"/>
              </a:rPr>
              <a:t>MR. VATSAL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  <a:cs typeface="Aharoni" pitchFamily="2" charset="-79"/>
              </a:rPr>
              <a:t> Patel</a:t>
            </a:r>
          </a:p>
          <a:p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  <a:cs typeface="Aharoni" pitchFamily="2" charset="-79"/>
              </a:rPr>
              <a:t>Asst. </a:t>
            </a:r>
            <a:r>
              <a:rPr lang="en-US" sz="32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  <a:cs typeface="Aharoni" pitchFamily="2" charset="-79"/>
              </a:rPr>
              <a:t>prof</a:t>
            </a:r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  <a:cs typeface="Aharoni" pitchFamily="2" charset="-79"/>
              </a:rPr>
              <a:t>. Mechanical </a:t>
            </a:r>
            <a:r>
              <a:rPr lang="en-US" sz="32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  <a:cs typeface="Aharoni" pitchFamily="2" charset="-79"/>
              </a:rPr>
              <a:t>Engg</a:t>
            </a:r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  <a:cs typeface="Aharoni" pitchFamily="2" charset="-79"/>
              </a:rPr>
              <a:t>. Dept.</a:t>
            </a:r>
            <a:endParaRPr lang="en-US" sz="3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  <a:cs typeface="Aharoni" pitchFamily="2" charset="-79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3124200" y="457201"/>
            <a:ext cx="5715000" cy="1371599"/>
          </a:xfrm>
        </p:spPr>
        <p:txBody>
          <a:bodyPr>
            <a:normAutofit/>
          </a:bodyPr>
          <a:lstStyle/>
          <a:p>
            <a:r>
              <a:rPr lang="en-US" i="1" dirty="0" smtClean="0">
                <a:solidFill>
                  <a:srgbClr val="92D050"/>
                </a:solidFill>
              </a:rPr>
              <a:t>Pacific  school  of  engineering,</a:t>
            </a:r>
          </a:p>
          <a:p>
            <a:r>
              <a:rPr lang="en-US" i="1" dirty="0" smtClean="0">
                <a:solidFill>
                  <a:srgbClr val="92D050"/>
                </a:solidFill>
              </a:rPr>
              <a:t>Surat.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24400" y="3200400"/>
            <a:ext cx="3810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Cooper Black" pitchFamily="18" charset="0"/>
              </a:rPr>
              <a:t>Submitted by:-</a:t>
            </a:r>
          </a:p>
          <a:p>
            <a:endParaRPr lang="en-US" sz="3600" dirty="0" smtClean="0">
              <a:solidFill>
                <a:srgbClr val="FFFF00"/>
              </a:solidFill>
              <a:latin typeface="Cooper Black" pitchFamily="18" charset="0"/>
            </a:endParaRPr>
          </a:p>
          <a:p>
            <a:r>
              <a:rPr lang="en-US" dirty="0" smtClean="0">
                <a:solidFill>
                  <a:srgbClr val="FFFF00"/>
                </a:solidFill>
                <a:latin typeface="Copperplate Gothic Bold" pitchFamily="34" charset="0"/>
              </a:rPr>
              <a:t>MANGUKIYA KRUPA   </a:t>
            </a:r>
            <a: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  <a:t>[</a:t>
            </a:r>
            <a: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  <a:t>131120131028]</a:t>
            </a:r>
            <a:endParaRPr lang="en-US" dirty="0" smtClean="0">
              <a:solidFill>
                <a:srgbClr val="FF0000"/>
              </a:solidFill>
              <a:latin typeface="Copperplate Gothic Bold" pitchFamily="34" charset="0"/>
            </a:endParaRPr>
          </a:p>
          <a:p>
            <a:r>
              <a:rPr lang="en-US" dirty="0" smtClean="0">
                <a:solidFill>
                  <a:srgbClr val="FFFF00"/>
                </a:solidFill>
                <a:latin typeface="Copperplate Gothic Bold" pitchFamily="34" charset="0"/>
              </a:rPr>
              <a:t>Maniya </a:t>
            </a:r>
            <a:r>
              <a:rPr lang="en-US" dirty="0" err="1" smtClean="0">
                <a:solidFill>
                  <a:srgbClr val="FFFF00"/>
                </a:solidFill>
                <a:latin typeface="Copperplate Gothic Bold" pitchFamily="34" charset="0"/>
              </a:rPr>
              <a:t>Saguna</a:t>
            </a:r>
            <a:r>
              <a:rPr lang="en-US" dirty="0" smtClean="0">
                <a:solidFill>
                  <a:srgbClr val="FFFF00"/>
                </a:solidFill>
                <a:latin typeface="Copperplate Gothic Bold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  <a:t>[</a:t>
            </a:r>
            <a: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  <a:t>131120131029]</a:t>
            </a:r>
            <a:r>
              <a:rPr lang="en-US" dirty="0" smtClean="0">
                <a:solidFill>
                  <a:srgbClr val="FFFF00"/>
                </a:solidFill>
                <a:latin typeface="Copperplate Gothic Bold" pitchFamily="34" charset="0"/>
              </a:rPr>
              <a:t> </a:t>
            </a:r>
          </a:p>
          <a:p>
            <a:r>
              <a:rPr lang="en-US" dirty="0" err="1" smtClean="0">
                <a:solidFill>
                  <a:srgbClr val="FFFF00"/>
                </a:solidFill>
                <a:latin typeface="Copperplate Gothic Bold" pitchFamily="34" charset="0"/>
              </a:rPr>
              <a:t>Mangroliya</a:t>
            </a:r>
            <a:r>
              <a:rPr lang="en-US" dirty="0" smtClean="0">
                <a:solidFill>
                  <a:srgbClr val="FFFF0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Copperplate Gothic Bold" pitchFamily="34" charset="0"/>
              </a:rPr>
              <a:t>Kishan</a:t>
            </a:r>
            <a:endParaRPr lang="en-US" dirty="0" smtClean="0">
              <a:solidFill>
                <a:srgbClr val="FFFF00"/>
              </a:solidFill>
              <a:latin typeface="Copperplate Gothic Bold" pitchFamily="34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  <a:t>[131120131027]</a:t>
            </a:r>
            <a:endParaRPr lang="en-US" dirty="0" smtClean="0">
              <a:solidFill>
                <a:srgbClr val="FF0000"/>
              </a:solidFill>
              <a:latin typeface="Copperplate Gothic Bold" pitchFamily="34" charset="0"/>
            </a:endParaRPr>
          </a:p>
          <a:p>
            <a:endParaRPr lang="en-US" sz="3600" dirty="0" smtClean="0">
              <a:solidFill>
                <a:srgbClr val="FFFF00"/>
              </a:solidFill>
              <a:latin typeface="Cooper Black" pitchFamily="18" charset="0"/>
            </a:endParaRPr>
          </a:p>
          <a:p>
            <a:endParaRPr lang="en-US" sz="3600" dirty="0">
              <a:solidFill>
                <a:srgbClr val="FFFF00"/>
              </a:solidFill>
              <a:latin typeface="Cooper Black" pitchFamily="18" charset="0"/>
            </a:endParaRPr>
          </a:p>
        </p:txBody>
      </p:sp>
      <p:sp>
        <p:nvSpPr>
          <p:cNvPr id="8" name="Text Placeholder 5"/>
          <p:cNvSpPr txBox="1">
            <a:spLocks/>
          </p:cNvSpPr>
          <p:nvPr/>
        </p:nvSpPr>
        <p:spPr>
          <a:xfrm>
            <a:off x="533400" y="5715000"/>
            <a:ext cx="8305801" cy="838200"/>
          </a:xfrm>
          <a:prstGeom prst="rect">
            <a:avLst/>
          </a:prstGeom>
        </p:spPr>
        <p:txBody>
          <a:bodyPr vert="horz" lIns="45720" tIns="0" rIns="45720" bIns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BRANCH:- COMPUTER  SCIENCE  AND ENGINEERING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I:\158020_341087725982299_782915138_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81000"/>
            <a:ext cx="1752600" cy="16002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</a:rPr>
              <a:t>THE  CONDENSER  COOLING  IS  DONE  BY  A  FAN,  WHICH  PULLS  AIR  FROM  SIDES  AND  THROWS  OVER  THE  CONDENSER  COIL.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</a:rPr>
              <a:t>THE  FAN  AND  THE  BLOWER  ARE  BOTH  RUN  BY  THE  SAME  MOTOR.</a:t>
            </a:r>
          </a:p>
          <a:p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</a:rPr>
              <a:t>THE  MOTOR  HAS  TWO  SPEEDS,  CONTROLLED  BY  A  KNOB  ON  THE  CONTROL  PANEL.</a:t>
            </a:r>
          </a:p>
          <a:p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</a:rPr>
              <a:t> THE  CONTROL  PANEL</a:t>
            </a:r>
            <a:r>
              <a:rPr lang="en-US" sz="2800" dirty="0" smtClean="0">
                <a:solidFill>
                  <a:schemeClr val="bg1"/>
                </a:solidFill>
              </a:rPr>
              <a:t>  </a:t>
            </a:r>
            <a:r>
              <a:rPr lang="en-US" sz="2000" dirty="0" smtClean="0">
                <a:solidFill>
                  <a:schemeClr val="bg1"/>
                </a:solidFill>
              </a:rPr>
              <a:t>HAS  THREE  KNOBS.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sz="2200" dirty="0" smtClean="0">
                <a:solidFill>
                  <a:schemeClr val="bg1"/>
                </a:solidFill>
              </a:rPr>
              <a:t>ONE  CONTROLS  SPEED  OF  THE  BLOWER  MOTOR  TO  GIVE  HIGH  COOL  OR  LOW  COOL.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sz="2200" dirty="0" smtClean="0">
                <a:solidFill>
                  <a:schemeClr val="bg1"/>
                </a:solidFill>
              </a:rPr>
              <a:t>THE  SECOND  KNOB  IS  OF  A  THERMOSTAT,  THE  BULB  OF  WHICH  IS  PLACED  AT  THE  FILTER  TO  SENSE  TEMPERATURE  OF  ROOM  AIR  BEING  SUCKED  IN  BY  THE  BLOWER.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sz="2200" dirty="0" smtClean="0">
                <a:solidFill>
                  <a:schemeClr val="bg1"/>
                </a:solidFill>
              </a:rPr>
              <a:t>THIS  ALLOWS  THE  USER  TO  SET  ROOM  TEMPERATURE.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sz="2200" dirty="0" smtClean="0">
                <a:solidFill>
                  <a:schemeClr val="bg1"/>
                </a:solidFill>
              </a:rPr>
              <a:t>THE  THIRD  KNOB  OPERATES  A  FLAP  IN  THE  INSULATED  CABINET  TO  ALLOW  VENTILATION  AIR  SUPPLY.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Blip>
                <a:blip r:embed="rId2"/>
              </a:buBlip>
            </a:pPr>
            <a:r>
              <a:rPr lang="en-US" sz="3000" i="1" dirty="0" smtClean="0">
                <a:latin typeface="Algerian" pitchFamily="82" charset="0"/>
              </a:rPr>
              <a:t>LIMITATIONS  OF  WINDOW  AIR  CONDITIONER:-</a:t>
            </a:r>
          </a:p>
          <a:p>
            <a:endParaRPr lang="en-US" dirty="0" smtClean="0"/>
          </a:p>
          <a:p>
            <a:pPr lvl="1">
              <a:buClr>
                <a:schemeClr val="accent2"/>
              </a:buClr>
              <a:buFont typeface="Wingdings" pitchFamily="2" charset="2"/>
              <a:buChar char="q"/>
            </a:pPr>
            <a:r>
              <a:rPr lang="en-US" sz="2200" dirty="0" smtClean="0">
                <a:solidFill>
                  <a:schemeClr val="bg1"/>
                </a:solidFill>
              </a:rPr>
              <a:t>IF  HAS  NO  CONTROL  OVER  HUMIDITY  THROUGH  IT  CARRIES  OUT  DEHUMIDIFICATION.</a:t>
            </a:r>
          </a:p>
          <a:p>
            <a:pPr lvl="1"/>
            <a:endParaRPr lang="en-US" dirty="0" smtClean="0"/>
          </a:p>
          <a:p>
            <a:pPr lvl="1">
              <a:buFont typeface="Wingdings" pitchFamily="2" charset="2"/>
              <a:buChar char="q"/>
            </a:pPr>
            <a:r>
              <a:rPr lang="en-US" sz="2200" dirty="0" smtClean="0">
                <a:solidFill>
                  <a:schemeClr val="bg1"/>
                </a:solidFill>
              </a:rPr>
              <a:t>MOST  OF  THE  WINDOW  AIR  CONDITIONERS  DO  NOT  PROVIDE  HEATING  FOR  WINTER.</a:t>
            </a:r>
          </a:p>
          <a:p>
            <a:pPr lvl="1"/>
            <a:endParaRPr lang="en-US" dirty="0" smtClean="0"/>
          </a:p>
          <a:p>
            <a:pPr lvl="1">
              <a:buFont typeface="Wingdings" pitchFamily="2" charset="2"/>
              <a:buChar char="q"/>
            </a:pPr>
            <a:r>
              <a:rPr lang="en-US" sz="2200" dirty="0" smtClean="0">
                <a:solidFill>
                  <a:schemeClr val="bg1"/>
                </a:solidFill>
              </a:rPr>
              <a:t>NO  PROVISION  FOR  HUMIDIFICATION  IS  POSSIBLE  IN  WINDOW  AIR  CONDITIONER.</a:t>
            </a:r>
          </a:p>
          <a:p>
            <a:pPr lvl="1"/>
            <a:endParaRPr lang="en-US" dirty="0" smtClean="0"/>
          </a:p>
          <a:p>
            <a:pPr lvl="1">
              <a:buFont typeface="Wingdings" pitchFamily="2" charset="2"/>
              <a:buChar char="q"/>
            </a:pPr>
            <a:r>
              <a:rPr lang="en-US" sz="2200" dirty="0" smtClean="0">
                <a:solidFill>
                  <a:schemeClr val="bg1"/>
                </a:solidFill>
              </a:rPr>
              <a:t>OUTSIDE  TEMPERATURE  ABOVE  40`C  WOULD  CAUSE  DERATING  OF  THE  CONDITIONER.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Blip>
                <a:blip r:embed="rId2"/>
              </a:buBlip>
            </a:pPr>
            <a:endParaRPr lang="en-US" i="1" dirty="0" smtClean="0">
              <a:solidFill>
                <a:schemeClr val="bg1"/>
              </a:solidFill>
              <a:latin typeface="Algerian" pitchFamily="82" charset="0"/>
            </a:endParaRPr>
          </a:p>
          <a:p>
            <a:pPr>
              <a:buBlip>
                <a:blip r:embed="rId2"/>
              </a:buBlip>
            </a:pPr>
            <a:endParaRPr lang="en-US" i="1" dirty="0" smtClean="0">
              <a:solidFill>
                <a:schemeClr val="bg1"/>
              </a:solidFill>
              <a:latin typeface="Algerian" pitchFamily="82" charset="0"/>
            </a:endParaRPr>
          </a:p>
          <a:p>
            <a:pPr>
              <a:buNone/>
            </a:pPr>
            <a:endParaRPr lang="en-US" i="1" dirty="0" smtClean="0">
              <a:solidFill>
                <a:schemeClr val="bg1"/>
              </a:solidFill>
              <a:latin typeface="Algerian" pitchFamily="82" charset="0"/>
            </a:endParaRPr>
          </a:p>
          <a:p>
            <a:pPr>
              <a:buBlip>
                <a:blip r:embed="rId2"/>
              </a:buBlip>
            </a:pPr>
            <a:r>
              <a:rPr lang="en-US" i="1" dirty="0" smtClean="0">
                <a:latin typeface="Algerian" pitchFamily="82" charset="0"/>
              </a:rPr>
              <a:t>CERTAIN  PRECAUTION  SHOULD  BE  TAKEN  WHILE  INSTALLING  A  WINDOW  AIR  CONDITIONER:-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</a:rPr>
              <a:t>IF  SHOULD  BE  INSTALLED  WITH  A  TILT (3` TO 5`) TOWARDS  OUTSIDE.  </a:t>
            </a:r>
          </a:p>
          <a:p>
            <a:pPr lvl="1"/>
            <a:endParaRPr lang="en-US" dirty="0" smtClean="0"/>
          </a:p>
          <a:p>
            <a:pPr lvl="1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</a:rPr>
              <a:t>THIS  ENSURES  THAT  CONDENSATE  AT  THE  COOLING  COIL  IS  DRAINED  OFF  TO  OUTSIDE  OF  THE  ROOM.</a:t>
            </a:r>
          </a:p>
          <a:p>
            <a:pPr lvl="1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</a:rPr>
              <a:t> IT  IS  ENSURED  THAT  CONDENSER  IS  NOT  EXPOSED  TO  DIRECT  SOLAR  HEAT  TO  PREVENT  UNDUE  RISE  IN  CONDENSER  PRESSURE. </a:t>
            </a:r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endParaRPr lang="en-US" dirty="0" smtClean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</a:rPr>
              <a:t>THERE  SHOULD  BE  NO  OBSTRUCTION  ON  THE  SIDE  OF  THE PACKAGE AS  IT  WOULD  REDUCE  AIRFLOW  TO  THE  CONDENER.</a:t>
            </a:r>
          </a:p>
          <a:p>
            <a:pPr>
              <a:buNone/>
            </a:pPr>
            <a:endParaRPr lang="en-US" dirty="0" smtClean="0"/>
          </a:p>
          <a:p>
            <a:pPr marL="548640" lvl="2" indent="-274320">
              <a:buClr>
                <a:schemeClr val="accent3"/>
              </a:buClr>
              <a:buSzPct val="95000"/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</a:rPr>
              <a:t> THE  GAPS  BETWEEN  THE  WALL  OPENING  AND  THE PACKAGE ARE  BLOCKED  BY  INSULATION.</a:t>
            </a:r>
          </a:p>
          <a:p>
            <a:pPr marL="274320" lvl="1" indent="-274320">
              <a:buClr>
                <a:schemeClr val="accent3"/>
              </a:buClr>
              <a:buSzPct val="95000"/>
              <a:buFont typeface="Wingdings" pitchFamily="2" charset="2"/>
              <a:buChar char="q"/>
            </a:pPr>
            <a:endParaRPr lang="en-US" sz="2000" dirty="0" smtClean="0"/>
          </a:p>
          <a:p>
            <a:pPr marL="548640" lvl="2" indent="-274320">
              <a:buClr>
                <a:schemeClr val="accent3"/>
              </a:buClr>
              <a:buSzPct val="95000"/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</a:rPr>
              <a:t> THE  WINDOW  AIR  CONDITIONER  COMES  IN  CAPACITIES  OF 1, 1.5, 2 AND 3 TR.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US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lgerian" pitchFamily="82" charset="0"/>
              </a:rPr>
              <a:t>SPLIT AIR CONDITIONER</a:t>
            </a:r>
            <a:endParaRPr lang="en-US" i="1" dirty="0">
              <a:solidFill>
                <a:schemeClr val="accent1">
                  <a:lumMod val="60000"/>
                  <a:lumOff val="4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410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</a:rPr>
              <a:t>AS  THE  NAME  SUGGESTS,  THIS  SYSTEM  IS  DESIGNED  BY SPLITTIN  THE  WINDOW  AIR  CONDITIONER  IN  TWO  PARTS ALONG  DOTTED  LINE AS  SHOWN  IN  FIG.10.114.1. </a:t>
            </a:r>
          </a:p>
          <a:p>
            <a:pPr>
              <a:buFont typeface="Wingdings" pitchFamily="2" charset="2"/>
              <a:buChar char="q"/>
            </a:pP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</a:rPr>
              <a:t>SO  IT  HAS  A  FAN  COIL  UNIT FITTED  INSIDE  THE  ROOM  AND CONDENSING  UNIT  INSTALLED  OUTSIDE.</a:t>
            </a:r>
          </a:p>
          <a:p>
            <a:pPr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</a:rPr>
              <a:t> THE  TWO  UNITS   ARE  CONNECTED  BY  SUCTION  LINE  AND LIQUID  LINE. </a:t>
            </a:r>
          </a:p>
          <a:p>
            <a:pPr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</a:rPr>
              <a:t>IN  SOME  CASES  CAPILLARY  IS  INSIDE  CONDENSING  UNIT  AND LOW-PRESSURE  LIQUID  IS  SUPPLIED  THROUGH  AN  INSULATED LINE  TO  THE  FAN  COIL  UNIT.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>
                <a:latin typeface="Algerian" pitchFamily="82" charset="0"/>
              </a:rPr>
              <a:t>SPLIT-SYSTEM AIR CONDITIONING:-</a:t>
            </a:r>
            <a:endParaRPr lang="en-US" sz="4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1201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latin typeface="Algerian" pitchFamily="82" charset="0"/>
              </a:rPr>
              <a:t>SPLIT-SYSTEM AIR CONDITIONING:-</a:t>
            </a:r>
            <a:endParaRPr lang="en-US" sz="4000" i="1" dirty="0">
              <a:latin typeface="Algerian" pitchFamily="82" charset="0"/>
            </a:endParaRPr>
          </a:p>
        </p:txBody>
      </p:sp>
      <p:pic>
        <p:nvPicPr>
          <p:cNvPr id="4" name="Content Placeholder 3" descr="ac-spli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981200"/>
            <a:ext cx="9144000" cy="4876800"/>
          </a:xfr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</a:rPr>
              <a:t>THE NOISE GENERATION IN A WINDOW AIR  CONDITIONER IS MAINLY DUE TO THE COMPRESSOR UNIT.</a:t>
            </a:r>
          </a:p>
          <a:p>
            <a:pPr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</a:rPr>
              <a:t>SO THE SPLIT AIR CONDITIONER ENSURES LOW NOISE LEVEL IN THE ROOM.</a:t>
            </a:r>
          </a:p>
          <a:p>
            <a:pPr>
              <a:buFont typeface="Wingdings" pitchFamily="2" charset="2"/>
              <a:buChar char="q"/>
            </a:pP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</a:rPr>
              <a:t>IT PREVENTS BLOCKAGE OF THE WINDOW, AS FAN COIL UNIT CAN BE INSTALLED ON THE WALL OF THE ROOM.</a:t>
            </a:r>
          </a:p>
          <a:p>
            <a:pPr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</a:rPr>
              <a:t>THE FAN COIL UNIT HAS GREATER AIR THROW THAN WINDOW AIR CONDITIONER.</a:t>
            </a:r>
          </a:p>
          <a:p>
            <a:pPr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</a:rPr>
              <a:t>IT IS SUITABLE FOR A ROOM WHICH HAS NO OUTSIDE WALL, WHICH IS NECESSARY FOR WINDOW AIR CONDITIONER.</a:t>
            </a:r>
          </a:p>
          <a:p>
            <a:pPr>
              <a:buNone/>
            </a:pPr>
            <a:endParaRPr lang="en-US" sz="2000" dirty="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lvl="1">
              <a:buClr>
                <a:schemeClr val="bg2">
                  <a:lumMod val="40000"/>
                  <a:lumOff val="60000"/>
                </a:schemeClr>
              </a:buClr>
              <a:buFont typeface="Wingdings" pitchFamily="2" charset="2"/>
              <a:buChar char="q"/>
            </a:pPr>
            <a:endParaRPr lang="en-US" sz="2000" dirty="0" smtClean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  <a:buFont typeface="Wingdings" pitchFamily="2" charset="2"/>
              <a:buChar char="q"/>
            </a:pPr>
            <a:r>
              <a:rPr lang="en-US" sz="2000" dirty="0" smtClean="0"/>
              <a:t>HOWEVER  SPLIT  UNIT  CONSUMES  MORE  ENERGY  DUE  TO TWO  REASONS:-</a:t>
            </a: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  <a:buFont typeface="Wingdings" pitchFamily="2" charset="2"/>
              <a:buChar char="q"/>
            </a:pPr>
            <a:endParaRPr lang="en-US" sz="2000" dirty="0" smtClean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</a:rPr>
              <a:t>THERE  ARE  TWO MOTORS  ONE  IN  CONDENSING  UNIT AND  ANOTHER  IN  FAN  COIL  UNIT.</a:t>
            </a: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en-US" sz="2000" dirty="0" smtClean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</a:rPr>
              <a:t>COMPRESSOR  POWER  REQUIREMENT  INCREASES  DUE  TO LONG  REFRIGERANT  LINES.</a:t>
            </a: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en-US" sz="2000" dirty="0" smtClean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</a:rPr>
              <a:t>A  SPLIT  AIR  CONDITIONER   HAS  NO  VENTILATION PROVISION.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lgerian" pitchFamily="82" charset="0"/>
              </a:rPr>
              <a:t>AIR-CONDITIONING</a:t>
            </a:r>
            <a:endParaRPr lang="en-US" i="1" dirty="0">
              <a:solidFill>
                <a:schemeClr val="bg2">
                  <a:lumMod val="60000"/>
                  <a:lumOff val="4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43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</a:rPr>
              <a:t>AIR-CONDITIONING  IS  DEFINED  AS  THE  CONTROL  OF TEMPERATURE,  HUMIDITY,  AIR  MOVEMENT  AND  THE  PURITY  OF  AIR  IN  AN  ENCLOSED SPACE.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</a:rPr>
              <a:t>WHEREAS, REFRIGERATION ONLY   INVOLVES  THE  CONTROL OF   TEMPERATURE  IN  SPACE.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</a:rPr>
              <a:t>AIR-CONDITIONING  IS   NEEDED  FOR   HUMAN  COMFORT  AND   AS   WELL  FOR   INDUSTRIAL  APPLICATIONS.</a:t>
            </a:r>
          </a:p>
          <a:p>
            <a:pPr>
              <a:buFont typeface="Wingdings" pitchFamily="2" charset="2"/>
              <a:buChar char="q"/>
            </a:pPr>
            <a:endParaRPr lang="en-US" sz="2000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sz="2400" i="1" dirty="0" smtClean="0"/>
              <a:t>SPLIT-SYATEM  AIR  CONDITIONERS  COME  IN  TWO  FORMS:-</a:t>
            </a:r>
          </a:p>
          <a:p>
            <a:pPr>
              <a:buNone/>
            </a:pPr>
            <a:endParaRPr lang="en-US" sz="2400" dirty="0" smtClean="0"/>
          </a:p>
          <a:p>
            <a:pPr lvl="1">
              <a:buClr>
                <a:schemeClr val="bg2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92D050"/>
                </a:solidFill>
              </a:rPr>
              <a:t>CENTRAL  SPLIT  SYSTEM</a:t>
            </a:r>
          </a:p>
          <a:p>
            <a:pPr lvl="1">
              <a:buClr>
                <a:schemeClr val="bg2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92D050"/>
                </a:solidFill>
              </a:rPr>
              <a:t>MINI  SPLIT  SYSTEM</a:t>
            </a:r>
          </a:p>
          <a:p>
            <a:pPr lvl="1"/>
            <a:endParaRPr lang="en-US" sz="2000" dirty="0" smtClean="0"/>
          </a:p>
          <a:p>
            <a:pPr lvl="1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</a:rPr>
              <a:t>IN  BOTH  TYPES,  THE  INSIDE  ENVIROMENT (EVAPORATIVE)  HEAT  EXCHANGER  AND  FAN  IS  SEPARATED  DY  SOME  DISTANCE  FROM  THE  OUTSIDE-ENVIRONMENT (CONDENSING  UNIT) HEAT  EXCHANGER  AND  FAN.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</a:rPr>
              <a:t>IN  CENTRAL  AIR  CONDITIONING,  THE  INSIDE  HEAT-EXCHANGER  IS  TYPICALLY  PLACED  INSIDE  THE  CENTRAL  FURNACE/AC  UNIT  OF  FORCED  AIR  HEATING  SYSTEM  WHICH  IS  THEN  USED  IN  THE  SUMMER  TO  DISTRIBUTE  CHILLED  AIR  THROUGHOUT  A  RESIDENCE  OR  COMMERCIAL  BUILDING.</a:t>
            </a:r>
          </a:p>
          <a:p>
            <a:pPr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</a:rPr>
              <a:t>A  MINI-SPLIT  SYSTEM  TYPICALLY  SUPPLIED  CHILLED  AIR  TO  ONLY  A  SINGLE  SPACE,  AND  THUS  WAS  SOMETIMES  REFERRED  TO  AS  SPLIT-SYASTEM  SINGLE-ZONE  AIR  CONDITIONING.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hank yo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6705600" cy="1066800"/>
          </a:xfrm>
        </p:spPr>
        <p:txBody>
          <a:bodyPr/>
          <a:lstStyle/>
          <a:p>
            <a:r>
              <a:rPr lang="en-US" i="1" dirty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  <a:t>Humidity in air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981200"/>
            <a:ext cx="3200400" cy="4114800"/>
          </a:xfrm>
        </p:spPr>
        <p:txBody>
          <a:bodyPr>
            <a:normAutofit/>
          </a:bodyPr>
          <a:lstStyle/>
          <a:p>
            <a:r>
              <a:rPr lang="en-US" sz="2800" i="1" dirty="0" smtClean="0">
                <a:solidFill>
                  <a:srgbClr val="00B050"/>
                </a:solidFill>
              </a:rPr>
              <a:t>Relative Humidity:-</a:t>
            </a:r>
          </a:p>
          <a:p>
            <a:pPr>
              <a:buNone/>
            </a:pPr>
            <a:endParaRPr lang="en-US" sz="2800" i="1" dirty="0">
              <a:solidFill>
                <a:schemeClr val="bg1"/>
              </a:solidFill>
            </a:endParaRPr>
          </a:p>
          <a:p>
            <a:pPr lvl="1"/>
            <a:r>
              <a:rPr lang="en-US" i="1" dirty="0">
                <a:solidFill>
                  <a:schemeClr val="bg1"/>
                </a:solidFill>
              </a:rPr>
              <a:t>A measure of of much water is in the air relative to the maximum amount air can hol at that </a:t>
            </a:r>
            <a:r>
              <a:rPr lang="en-US" i="1" dirty="0" smtClean="0">
                <a:solidFill>
                  <a:schemeClr val="bg1"/>
                </a:solidFill>
              </a:rPr>
              <a:t>tmperature.</a:t>
            </a:r>
            <a:endParaRPr lang="en-US" i="1" dirty="0">
              <a:solidFill>
                <a:schemeClr val="bg1"/>
              </a:solidFill>
            </a:endParaRPr>
          </a:p>
        </p:txBody>
      </p:sp>
      <p:pic>
        <p:nvPicPr>
          <p:cNvPr id="31749" name="Picture 5" descr="img021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76600" y="1676400"/>
            <a:ext cx="5638800" cy="42291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  <a:t/>
            </a:r>
            <a:b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</a:br>
            <a: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  <a:t/>
            </a:r>
            <a:b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</a:br>
            <a: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  <a:t/>
            </a:r>
            <a:b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</a:br>
            <a: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  <a:t/>
            </a:r>
            <a:b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</a:br>
            <a: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  <a:t/>
            </a:r>
            <a:b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</a:br>
            <a: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  <a:t/>
            </a:r>
            <a:b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</a:br>
            <a: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  <a:t/>
            </a:r>
            <a:b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</a:br>
            <a: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  <a:t/>
            </a:r>
            <a:b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</a:br>
            <a: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  <a:t/>
            </a:r>
            <a:b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</a:br>
            <a: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  <a:t/>
            </a:r>
            <a:b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</a:br>
            <a: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  <a:t/>
            </a:r>
            <a:b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</a:br>
            <a: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  <a:t>								</a:t>
            </a:r>
            <a:b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</a:br>
            <a: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  <a:t/>
            </a:r>
            <a:b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</a:br>
            <a: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  <a:t/>
            </a:r>
            <a:b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</a:br>
            <a: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  <a:t/>
            </a:r>
            <a:b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</a:br>
            <a: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  <a:t/>
            </a:r>
            <a:b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</a:br>
            <a: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  <a:t/>
            </a:r>
            <a:b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</a:br>
            <a: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  <a:t/>
            </a:r>
            <a:b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</a:br>
            <a: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  <a:t/>
            </a:r>
            <a:b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</a:br>
            <a: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  <a:t/>
            </a:r>
            <a:b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</a:br>
            <a: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  <a:t/>
            </a:r>
            <a:b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</a:br>
            <a: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  <a:t/>
            </a:r>
            <a:b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</a:br>
            <a: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  <a:t/>
            </a:r>
            <a:b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</a:br>
            <a: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  <a:t/>
            </a:r>
            <a:b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</a:br>
            <a: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  <a:t/>
            </a:r>
            <a:b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</a:br>
            <a: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  <a:t/>
            </a:r>
            <a:b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</a:br>
            <a: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  <a:t/>
            </a:r>
            <a:b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</a:br>
            <a: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  <a:t/>
            </a:r>
            <a:b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</a:br>
            <a: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  <a:t/>
            </a:r>
            <a:b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</a:br>
            <a: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  <a:t/>
            </a:r>
            <a:b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</a:br>
            <a: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  <a:t/>
            </a:r>
            <a:b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</a:br>
            <a: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  <a:t/>
            </a:r>
            <a:b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</a:br>
            <a: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  <a:t>Air conditioning</a:t>
            </a:r>
            <a:b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</a:br>
            <a:endParaRPr lang="en-US" i="1" dirty="0">
              <a:solidFill>
                <a:schemeClr val="bg2">
                  <a:lumMod val="40000"/>
                  <a:lumOff val="60000"/>
                </a:schemeClr>
              </a:solidFill>
              <a:latin typeface="Algerian" pitchFamily="82" charset="0"/>
            </a:endParaRPr>
          </a:p>
        </p:txBody>
      </p:sp>
      <p:pic>
        <p:nvPicPr>
          <p:cNvPr id="4" name="Content Placeholder 3" descr="http://upload.wikimedia.org/wikipedia/commons/thumb/f/f2/Air_conditioning_unit-en.svg/300px-Air_conditioning_unit-en.svg.pn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28800"/>
            <a:ext cx="441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1828800"/>
            <a:ext cx="4191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3" dur="1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8" dur="1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24" name="Rectangle 8"/>
          <p:cNvSpPr>
            <a:spLocks noGrp="1" noRot="1" noChangeArrowheads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/>
          <a:lstStyle/>
          <a:p>
            <a:r>
              <a:rPr lang="en-US" i="1" dirty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  <a:t>Air conditioners </a:t>
            </a:r>
            <a:endParaRPr lang="en-US" sz="2800" i="1" dirty="0">
              <a:solidFill>
                <a:schemeClr val="bg2">
                  <a:lumMod val="40000"/>
                  <a:lumOff val="60000"/>
                </a:schemeClr>
              </a:solidFill>
              <a:latin typeface="Algerian" pitchFamily="82" charset="0"/>
            </a:endParaRPr>
          </a:p>
        </p:txBody>
      </p:sp>
      <p:sp>
        <p:nvSpPr>
          <p:cNvPr id="239625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>
                <a:solidFill>
                  <a:schemeClr val="bg1"/>
                </a:solidFill>
              </a:rPr>
              <a:t>An air conditioner</a:t>
            </a:r>
          </a:p>
          <a:p>
            <a:pPr lvl="1"/>
            <a:r>
              <a:rPr lang="en-US" i="1" dirty="0">
                <a:solidFill>
                  <a:schemeClr val="bg1"/>
                </a:solidFill>
              </a:rPr>
              <a:t>moves heat from cold room air to hot outside air</a:t>
            </a:r>
          </a:p>
          <a:p>
            <a:pPr lvl="1"/>
            <a:r>
              <a:rPr lang="en-US" i="1" dirty="0">
                <a:solidFill>
                  <a:schemeClr val="bg1"/>
                </a:solidFill>
              </a:rPr>
              <a:t>moves heat against its natural flow</a:t>
            </a:r>
          </a:p>
          <a:p>
            <a:pPr lvl="1"/>
            <a:r>
              <a:rPr lang="en-US" i="1" dirty="0">
                <a:solidFill>
                  <a:schemeClr val="bg1"/>
                </a:solidFill>
              </a:rPr>
              <a:t>must convert ordered energy into disordered energy</a:t>
            </a:r>
          </a:p>
          <a:p>
            <a:pPr lvl="1"/>
            <a:r>
              <a:rPr lang="en-US" i="1" dirty="0">
                <a:solidFill>
                  <a:schemeClr val="bg1"/>
                </a:solidFill>
              </a:rPr>
              <a:t>so as not to decrease the world’s total entropy</a:t>
            </a:r>
            <a:r>
              <a:rPr lang="en-US" i="1" dirty="0" smtClean="0">
                <a:solidFill>
                  <a:schemeClr val="bg1"/>
                </a:solidFill>
              </a:rPr>
              <a:t>!</a:t>
            </a:r>
          </a:p>
          <a:p>
            <a:pPr lvl="1">
              <a:buNone/>
            </a:pPr>
            <a:endParaRPr lang="en-US" i="1" dirty="0">
              <a:solidFill>
                <a:schemeClr val="bg1"/>
              </a:solidFill>
            </a:endParaRPr>
          </a:p>
          <a:p>
            <a:pPr lvl="1"/>
            <a:r>
              <a:rPr lang="en-US" i="1" dirty="0">
                <a:solidFill>
                  <a:schemeClr val="bg1"/>
                </a:solidFill>
              </a:rPr>
              <a:t>uses a “working fluid” (chlorofluorocarbons –freon-, hydrofluorocarbons)to transfer heat</a:t>
            </a:r>
          </a:p>
          <a:p>
            <a:pPr lvl="2"/>
            <a:r>
              <a:rPr lang="en-US" i="1" dirty="0">
                <a:solidFill>
                  <a:schemeClr val="bg1"/>
                </a:solidFill>
              </a:rPr>
              <a:t>This fluid absorbs heat from cool room air</a:t>
            </a:r>
          </a:p>
          <a:p>
            <a:pPr lvl="2"/>
            <a:r>
              <a:rPr lang="en-US" i="1" dirty="0">
                <a:solidFill>
                  <a:schemeClr val="bg1"/>
                </a:solidFill>
              </a:rPr>
              <a:t>This fluid releases heat to warm outside air</a:t>
            </a:r>
          </a:p>
          <a:p>
            <a:pPr lvl="1"/>
            <a:endParaRPr lang="en-US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9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9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9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9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9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96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96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96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5" grpId="0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6" name="Rectangle 6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  <a:t>Air conditioners </a:t>
            </a:r>
            <a:endParaRPr lang="en-US" sz="2800" i="1" dirty="0">
              <a:solidFill>
                <a:schemeClr val="bg2">
                  <a:lumMod val="40000"/>
                  <a:lumOff val="60000"/>
                </a:schemeClr>
              </a:solidFill>
              <a:latin typeface="Algerian" pitchFamily="82" charset="0"/>
            </a:endParaRPr>
          </a:p>
        </p:txBody>
      </p:sp>
      <p:sp>
        <p:nvSpPr>
          <p:cNvPr id="24064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i="1" dirty="0" smtClean="0">
                <a:solidFill>
                  <a:srgbClr val="00B050"/>
                </a:solidFill>
              </a:rPr>
              <a:t>Evaporator:-</a:t>
            </a:r>
            <a:endParaRPr lang="en-US" sz="2400" i="1" dirty="0">
              <a:solidFill>
                <a:srgbClr val="00B05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i="1" dirty="0">
                <a:solidFill>
                  <a:schemeClr val="bg1"/>
                </a:solidFill>
              </a:rPr>
              <a:t>is located in room air</a:t>
            </a:r>
          </a:p>
          <a:p>
            <a:pPr lvl="1">
              <a:lnSpc>
                <a:spcPct val="90000"/>
              </a:lnSpc>
            </a:pPr>
            <a:r>
              <a:rPr lang="en-US" sz="2000" i="1" dirty="0">
                <a:solidFill>
                  <a:schemeClr val="bg1"/>
                </a:solidFill>
              </a:rPr>
              <a:t>transfers heat from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>
                <a:solidFill>
                  <a:schemeClr val="bg1"/>
                </a:solidFill>
              </a:rPr>
              <a:t>    room air to working fluid</a:t>
            </a:r>
          </a:p>
          <a:p>
            <a:pPr>
              <a:lnSpc>
                <a:spcPct val="90000"/>
              </a:lnSpc>
            </a:pPr>
            <a:r>
              <a:rPr lang="en-US" sz="2400" i="1" dirty="0" smtClean="0">
                <a:solidFill>
                  <a:srgbClr val="00B050"/>
                </a:solidFill>
              </a:rPr>
              <a:t>Condenser:-</a:t>
            </a:r>
            <a:endParaRPr lang="en-US" sz="2400" i="1" dirty="0">
              <a:solidFill>
                <a:srgbClr val="00B05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i="1" dirty="0">
                <a:solidFill>
                  <a:schemeClr val="bg1"/>
                </a:solidFill>
              </a:rPr>
              <a:t>is located in outside air</a:t>
            </a:r>
          </a:p>
          <a:p>
            <a:pPr lvl="1">
              <a:lnSpc>
                <a:spcPct val="90000"/>
              </a:lnSpc>
            </a:pPr>
            <a:r>
              <a:rPr lang="en-US" sz="2000" i="1" dirty="0">
                <a:solidFill>
                  <a:schemeClr val="bg1"/>
                </a:solidFill>
              </a:rPr>
              <a:t>transfers heat from working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>
                <a:solidFill>
                  <a:schemeClr val="bg1"/>
                </a:solidFill>
              </a:rPr>
              <a:t>    fluid to outside air</a:t>
            </a:r>
          </a:p>
          <a:p>
            <a:pPr>
              <a:lnSpc>
                <a:spcPct val="90000"/>
              </a:lnSpc>
            </a:pPr>
            <a:r>
              <a:rPr lang="en-US" sz="2400" i="1" dirty="0" smtClean="0">
                <a:solidFill>
                  <a:srgbClr val="00B050"/>
                </a:solidFill>
              </a:rPr>
              <a:t>Compressor:-</a:t>
            </a:r>
            <a:endParaRPr lang="en-US" sz="2400" i="1" dirty="0">
              <a:solidFill>
                <a:srgbClr val="00B05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i="1" dirty="0">
                <a:solidFill>
                  <a:schemeClr val="bg1"/>
                </a:solidFill>
              </a:rPr>
              <a:t>is located in outside air</a:t>
            </a:r>
          </a:p>
          <a:p>
            <a:pPr lvl="1">
              <a:lnSpc>
                <a:spcPct val="90000"/>
              </a:lnSpc>
            </a:pPr>
            <a:r>
              <a:rPr lang="en-US" sz="2000" i="1" dirty="0">
                <a:solidFill>
                  <a:schemeClr val="bg1"/>
                </a:solidFill>
              </a:rPr>
              <a:t>does work on working fluid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>
                <a:solidFill>
                  <a:schemeClr val="bg1"/>
                </a:solidFill>
              </a:rPr>
              <a:t>    and produces entropy </a:t>
            </a:r>
          </a:p>
        </p:txBody>
      </p:sp>
      <p:pic>
        <p:nvPicPr>
          <p:cNvPr id="240648" name="Picture 8" descr="08_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2133600"/>
            <a:ext cx="4876800" cy="36020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0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06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06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06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06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06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06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06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06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06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06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06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7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s://encrypted-tbn0.gstatic.com/images?q=tbn:ANd9GcRT5jX8XHn0bUtiNv-cg_fVqHdPyZYcOgWW8eoOuKFkaxa504lp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2133600"/>
            <a:ext cx="4343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3" descr="https://encrypted-tbn0.gstatic.com/images?q=tbn:ANd9GcSHcW7UugXlblhJhKVUrf5vbvb1n90lXaH7izXEbdtZkFGucEytYw">
            <a:hlinkClick r:id="rId4"/>
          </p:cNvPr>
          <p:cNvPicPr>
            <a:picLocks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133600"/>
            <a:ext cx="4495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/>
          <a:lstStyle/>
          <a:p>
            <a:r>
              <a:rPr lang="en-US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lgerian" pitchFamily="82" charset="0"/>
              </a:rPr>
              <a:t>WINDOW  AIR  CONDITIOER</a:t>
            </a:r>
            <a:endParaRPr lang="en-US" i="1" dirty="0">
              <a:solidFill>
                <a:schemeClr val="bg2">
                  <a:lumMod val="40000"/>
                  <a:lumOff val="6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43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</a:rPr>
              <a:t>THE  CONDENSER  AND  EVAPORATOR  ARE  FITTED  AT  TWO  ENDS  AND  THE  HERMETICALLY  SEALED  COMPRESSOR  IS  IN  THE  MIDDLE.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</a:rPr>
              <a:t>THERE  IS  AN  INSULATED  CABINET  AROUND  THE  COOLING  COIL  WITH  TWO  COMPARTMENTS.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</a:rPr>
              <a:t>A  BLOWER  IS  FITTED  IN  THIS  CABINET  BEHIND  EVAPORATOR  COIL  WHICH  PUMPS  AIR  INTO  UPPER  COMPARTMENT.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</a:rPr>
              <a:t>THE  BLOWER  PULLS  ROOM  AIR  THROUGH  COOLING  COIL  AND  THROUGH  THE  FILTER  FITTED  ON  THE  FACE  OF  THE  COIL.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</a:rPr>
              <a:t>THIS  AIR  IS  THEN  DISCHARGED  BACK  TO  THE  ROOM  THROUGH  THE  UPPER  COMPARTMENT.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</a:rPr>
              <a:t>IN  SOME  MODELS  THE  DISCHARGE  IS  DONE  FROM  THE  SIDE  OF  THE  COIL.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987</TotalTime>
  <Words>977</Words>
  <Application>Microsoft Office PowerPoint</Application>
  <PresentationFormat>On-screen Show (4:3)</PresentationFormat>
  <Paragraphs>143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 TOPIC:- AIR CONDITIONER</vt:lpstr>
      <vt:lpstr>AIR-CONDITIONING</vt:lpstr>
      <vt:lpstr>Humidity in air</vt:lpstr>
      <vt:lpstr>                                        Air conditioning </vt:lpstr>
      <vt:lpstr>Air conditioners </vt:lpstr>
      <vt:lpstr>Air conditioners </vt:lpstr>
      <vt:lpstr>Slide 7</vt:lpstr>
      <vt:lpstr>WINDOW  AIR  CONDITIOER</vt:lpstr>
      <vt:lpstr>Slide 9</vt:lpstr>
      <vt:lpstr>Slide 10</vt:lpstr>
      <vt:lpstr>Slide 11</vt:lpstr>
      <vt:lpstr> </vt:lpstr>
      <vt:lpstr>Slide 13</vt:lpstr>
      <vt:lpstr>Slide 14</vt:lpstr>
      <vt:lpstr>SPLIT AIR CONDITIONER</vt:lpstr>
      <vt:lpstr>SPLIT-SYSTEM AIR CONDITIONING:-</vt:lpstr>
      <vt:lpstr>SPLIT-SYSTEM AIR CONDITIONING:-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</dc:creator>
  <cp:lastModifiedBy>niki</cp:lastModifiedBy>
  <cp:revision>119</cp:revision>
  <dcterms:created xsi:type="dcterms:W3CDTF">2013-11-16T06:58:06Z</dcterms:created>
  <dcterms:modified xsi:type="dcterms:W3CDTF">2013-12-19T08:20:42Z</dcterms:modified>
</cp:coreProperties>
</file>