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pPr/>
              <a:t>1/1/2007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2924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1/1/2007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943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1/1/2007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46535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1/1/2007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4180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1/1/2007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44199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1/1/2007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4050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pPr/>
              <a:t>1/1/2007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9097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pPr/>
              <a:t>1/1/2007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971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pPr/>
              <a:t>1/1/2007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934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pPr/>
              <a:t>1/1/2007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845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pPr/>
              <a:t>1/1/2007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7993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pPr/>
              <a:t>1/1/2007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445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pPr/>
              <a:t>1/1/2007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1515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pPr/>
              <a:t>1/1/2007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8768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pPr/>
              <a:t>1/1/2007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1290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pPr/>
              <a:t>1/1/2007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7E5644-1E61-4311-A31E-84CB9C7AA8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751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1"/>
          </a:fgClr>
          <a:bgClr>
            <a:schemeClr val="bg1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1/1/2007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369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8040" y="-631064"/>
            <a:ext cx="9105362" cy="7856112"/>
          </a:xfr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txBody>
          <a:bodyPr>
            <a:normAutofit fontScale="90000"/>
          </a:bodyPr>
          <a:lstStyle/>
          <a:p>
            <a:r>
              <a:rPr lang="en-GB" sz="6000" b="1" dirty="0" smtClean="0">
                <a:solidFill>
                  <a:schemeClr val="tx1"/>
                </a:solidFill>
              </a:rPr>
              <a:t/>
            </a:r>
            <a:br>
              <a:rPr lang="en-GB" sz="6000" b="1" dirty="0" smtClean="0">
                <a:solidFill>
                  <a:schemeClr val="tx1"/>
                </a:solidFill>
              </a:rPr>
            </a:br>
            <a:r>
              <a:rPr lang="en-GB" sz="6000" b="1" dirty="0">
                <a:solidFill>
                  <a:schemeClr val="tx1"/>
                </a:solidFill>
              </a:rPr>
              <a:t/>
            </a:r>
            <a:br>
              <a:rPr lang="en-GB" sz="6000" b="1" dirty="0">
                <a:solidFill>
                  <a:schemeClr val="tx1"/>
                </a:solidFill>
              </a:rPr>
            </a:br>
            <a:r>
              <a:rPr lang="en-GB" sz="6000" b="1" dirty="0" smtClean="0">
                <a:solidFill>
                  <a:schemeClr val="tx1"/>
                </a:solidFill>
              </a:rPr>
              <a:t/>
            </a:r>
            <a:br>
              <a:rPr lang="en-GB" sz="6000" b="1" dirty="0" smtClean="0">
                <a:solidFill>
                  <a:schemeClr val="tx1"/>
                </a:solidFill>
              </a:rPr>
            </a:br>
            <a:r>
              <a:rPr lang="en-GB" sz="6000" b="1" dirty="0" smtClean="0">
                <a:solidFill>
                  <a:schemeClr val="tx1"/>
                </a:solidFill>
              </a:rPr>
              <a:t/>
            </a:r>
            <a:br>
              <a:rPr lang="en-GB" sz="6000" b="1" dirty="0" smtClean="0">
                <a:solidFill>
                  <a:schemeClr val="tx1"/>
                </a:solidFill>
              </a:rPr>
            </a:br>
            <a:r>
              <a:rPr lang="en-GB" sz="5300" b="1" dirty="0" smtClean="0">
                <a:solidFill>
                  <a:schemeClr val="tx1"/>
                </a:solidFill>
              </a:rPr>
              <a:t>G.K.BHARAD INST. OF ENGG.</a:t>
            </a:r>
            <a:r>
              <a:rPr lang="en-GB" sz="6000" b="1" dirty="0" smtClean="0">
                <a:solidFill>
                  <a:schemeClr val="tx1"/>
                </a:solidFill>
              </a:rPr>
              <a:t/>
            </a:r>
            <a:br>
              <a:rPr lang="en-GB" sz="6000" b="1" dirty="0" smtClean="0">
                <a:solidFill>
                  <a:schemeClr val="tx1"/>
                </a:solidFill>
              </a:rPr>
            </a:br>
            <a:r>
              <a:rPr lang="en-GB" sz="6000" b="1" dirty="0" smtClean="0">
                <a:solidFill>
                  <a:schemeClr val="tx1"/>
                </a:solidFill>
              </a:rPr>
              <a:t>                  </a:t>
            </a:r>
            <a:r>
              <a:rPr lang="en-GB" sz="3100" u="sng" dirty="0" smtClean="0">
                <a:solidFill>
                  <a:schemeClr val="tx1"/>
                </a:solidFill>
              </a:rPr>
              <a:t>DIVISION</a:t>
            </a:r>
            <a:r>
              <a:rPr lang="en-GB" sz="3100" dirty="0" smtClean="0">
                <a:solidFill>
                  <a:schemeClr val="tx1"/>
                </a:solidFill>
              </a:rPr>
              <a:t>: D</a:t>
            </a:r>
            <a:br>
              <a:rPr lang="en-GB" sz="3100" dirty="0" smtClean="0">
                <a:solidFill>
                  <a:schemeClr val="tx1"/>
                </a:solidFill>
              </a:rPr>
            </a:br>
            <a:r>
              <a:rPr lang="en-GB" sz="3100" dirty="0" smtClean="0">
                <a:solidFill>
                  <a:schemeClr val="tx1"/>
                </a:solidFill>
              </a:rPr>
              <a:t/>
            </a:r>
            <a:br>
              <a:rPr lang="en-GB" sz="3100" dirty="0" smtClean="0">
                <a:solidFill>
                  <a:schemeClr val="tx1"/>
                </a:solidFill>
              </a:rPr>
            </a:br>
            <a:r>
              <a:rPr lang="en-GB" sz="3100" dirty="0" smtClean="0">
                <a:solidFill>
                  <a:schemeClr val="tx1"/>
                </a:solidFill>
              </a:rPr>
              <a:t> </a:t>
            </a:r>
            <a:r>
              <a:rPr lang="en-GB" sz="3100" u="sng" dirty="0" smtClean="0">
                <a:solidFill>
                  <a:schemeClr val="tx1"/>
                </a:solidFill>
              </a:rPr>
              <a:t>SUBJECT</a:t>
            </a:r>
            <a:r>
              <a:rPr lang="en-GB" sz="3100" dirty="0" smtClean="0">
                <a:solidFill>
                  <a:schemeClr val="tx1"/>
                </a:solidFill>
              </a:rPr>
              <a:t>: CALCULUS [2110014]</a:t>
            </a:r>
            <a:br>
              <a:rPr lang="en-GB" sz="3100" dirty="0" smtClean="0">
                <a:solidFill>
                  <a:schemeClr val="tx1"/>
                </a:solidFill>
              </a:rPr>
            </a:br>
            <a:r>
              <a:rPr lang="en-GB" sz="3100" dirty="0" smtClean="0">
                <a:solidFill>
                  <a:schemeClr val="tx1"/>
                </a:solidFill>
              </a:rPr>
              <a:t/>
            </a:r>
            <a:br>
              <a:rPr lang="en-GB" sz="3100" dirty="0" smtClean="0">
                <a:solidFill>
                  <a:schemeClr val="tx1"/>
                </a:solidFill>
              </a:rPr>
            </a:br>
            <a:r>
              <a:rPr lang="en-GB" sz="3100" dirty="0" smtClean="0">
                <a:solidFill>
                  <a:schemeClr val="tx1"/>
                </a:solidFill>
              </a:rPr>
              <a:t>                   </a:t>
            </a:r>
            <a:r>
              <a:rPr lang="en-GB" sz="3100" u="sng" dirty="0" smtClean="0">
                <a:solidFill>
                  <a:schemeClr val="tx1"/>
                </a:solidFill>
              </a:rPr>
              <a:t>UNIT-5</a:t>
            </a:r>
            <a:r>
              <a:rPr lang="en-GB" sz="3100" dirty="0" smtClean="0">
                <a:solidFill>
                  <a:schemeClr val="tx1"/>
                </a:solidFill>
              </a:rPr>
              <a:t>: PARTIAL DERIVATIVES</a:t>
            </a:r>
            <a:br>
              <a:rPr lang="en-GB" sz="3100" dirty="0" smtClean="0">
                <a:solidFill>
                  <a:schemeClr val="tx1"/>
                </a:solidFill>
              </a:rPr>
            </a:br>
            <a:r>
              <a:rPr lang="en-GB" sz="3100" dirty="0" smtClean="0">
                <a:solidFill>
                  <a:schemeClr val="tx1"/>
                </a:solidFill>
              </a:rPr>
              <a:t/>
            </a:r>
            <a:br>
              <a:rPr lang="en-GB" sz="3100" dirty="0" smtClean="0">
                <a:solidFill>
                  <a:schemeClr val="tx1"/>
                </a:solidFill>
              </a:rPr>
            </a:br>
            <a:r>
              <a:rPr lang="en-GB" sz="3600" dirty="0" smtClean="0"/>
              <a:t> </a:t>
            </a:r>
            <a:r>
              <a:rPr lang="en-GB" sz="2700" u="sng" dirty="0">
                <a:solidFill>
                  <a:schemeClr val="tx1"/>
                </a:solidFill>
              </a:rPr>
              <a:t>CREATED BY</a:t>
            </a:r>
            <a:r>
              <a:rPr lang="en-GB" sz="2700" dirty="0">
                <a:solidFill>
                  <a:schemeClr val="tx1"/>
                </a:solidFill>
              </a:rPr>
              <a:t>: -PAREKH HARDIK</a:t>
            </a:r>
            <a:br>
              <a:rPr lang="en-GB" sz="2700" dirty="0">
                <a:solidFill>
                  <a:schemeClr val="tx1"/>
                </a:solidFill>
              </a:rPr>
            </a:br>
            <a:r>
              <a:rPr lang="en-GB" sz="2700" dirty="0">
                <a:solidFill>
                  <a:schemeClr val="tx1"/>
                </a:solidFill>
              </a:rPr>
              <a:t>                         -LODALIYA NAYAN</a:t>
            </a:r>
            <a:br>
              <a:rPr lang="en-GB" sz="2700" dirty="0">
                <a:solidFill>
                  <a:schemeClr val="tx1"/>
                </a:solidFill>
              </a:rPr>
            </a:br>
            <a:r>
              <a:rPr lang="en-GB" sz="2700" dirty="0">
                <a:solidFill>
                  <a:schemeClr val="tx1"/>
                </a:solidFill>
              </a:rPr>
              <a:t>                         -GOTI GAURAV</a:t>
            </a:r>
            <a:br>
              <a:rPr lang="en-GB" sz="2700" dirty="0">
                <a:solidFill>
                  <a:schemeClr val="tx1"/>
                </a:solidFill>
              </a:rPr>
            </a:br>
            <a:r>
              <a:rPr lang="en-GB" sz="2700" dirty="0">
                <a:solidFill>
                  <a:schemeClr val="tx1"/>
                </a:solidFill>
              </a:rPr>
              <a:t>                       </a:t>
            </a:r>
            <a:r>
              <a:rPr lang="en-GB" sz="2700" dirty="0" smtClean="0">
                <a:solidFill>
                  <a:schemeClr val="tx1"/>
                </a:solidFill>
              </a:rPr>
              <a:t>  - KABARIYA  SANKET</a:t>
            </a:r>
            <a:r>
              <a:rPr lang="en-GB" dirty="0">
                <a:solidFill>
                  <a:schemeClr val="tx1"/>
                </a:solidFill>
              </a:rPr>
              <a:t/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/>
            </a:r>
            <a:br>
              <a:rPr lang="en-GB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endParaRPr lang="en-GB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2290" y="5782613"/>
            <a:ext cx="9002331" cy="1197736"/>
          </a:xfr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txBody>
          <a:bodyPr>
            <a:normAutofit fontScale="47500" lnSpcReduction="20000"/>
          </a:bodyPr>
          <a:lstStyle/>
          <a:p>
            <a:r>
              <a:rPr lang="en-GB" dirty="0" smtClean="0"/>
              <a:t>                                                                                     </a:t>
            </a:r>
          </a:p>
          <a:p>
            <a:endParaRPr lang="en-GB" sz="3000" u="sng" dirty="0" smtClean="0">
              <a:solidFill>
                <a:schemeClr val="tx1"/>
              </a:solidFill>
            </a:endParaRPr>
          </a:p>
          <a:p>
            <a:endParaRPr lang="en-GB" sz="3000" u="sng" dirty="0">
              <a:solidFill>
                <a:schemeClr val="tx1"/>
              </a:solidFill>
            </a:endParaRPr>
          </a:p>
          <a:p>
            <a:r>
              <a:rPr lang="en-GB" sz="30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</a:t>
            </a:r>
            <a:endParaRPr lang="en-GB" sz="11200" dirty="0" smtClean="0">
              <a:solidFill>
                <a:schemeClr val="tx1"/>
              </a:solidFill>
            </a:endParaRPr>
          </a:p>
          <a:p>
            <a:endParaRPr lang="en-GB" sz="11200" dirty="0" smtClean="0">
              <a:solidFill>
                <a:schemeClr val="tx1"/>
              </a:solidFill>
            </a:endParaRPr>
          </a:p>
          <a:p>
            <a:endParaRPr lang="en-GB" sz="11200" dirty="0" smtClean="0">
              <a:solidFill>
                <a:schemeClr val="tx1"/>
              </a:solidFill>
            </a:endParaRPr>
          </a:p>
          <a:p>
            <a:endParaRPr lang="en-GB" sz="6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95024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4000">
        <p15:prstTrans prst="curtains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353653"/>
            <a:ext cx="8911687" cy="741051"/>
          </a:xfr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txBody>
          <a:bodyPr/>
          <a:lstStyle/>
          <a:p>
            <a:pPr algn="ctr"/>
            <a:r>
              <a:rPr lang="en-GB" dirty="0" smtClean="0"/>
              <a:t>CONTENTES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1663" y="1532586"/>
            <a:ext cx="8915400" cy="4816518"/>
          </a:xfr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PARTIAL DERIVATIVES </a:t>
            </a:r>
          </a:p>
          <a:p>
            <a:r>
              <a:rPr lang="en-GB" dirty="0" smtClean="0"/>
              <a:t>TANGENT PLANE,NORMAL LINE.</a:t>
            </a:r>
          </a:p>
          <a:p>
            <a:r>
              <a:rPr lang="en-GB" dirty="0" smtClean="0"/>
              <a:t>EULER’S THEOREM FOR HOMOGENEOUS FUNCTION.</a:t>
            </a:r>
          </a:p>
          <a:p>
            <a:r>
              <a:rPr lang="en-GB" dirty="0" smtClean="0"/>
              <a:t>TOTAL DERIVATIVE AND CHAIN RULE.</a:t>
            </a:r>
          </a:p>
          <a:p>
            <a:r>
              <a:rPr lang="en-GB" dirty="0" smtClean="0"/>
              <a:t>MAXIMUM AND MINIMUM VALUES BY SECOND DERIVATIVE TEST.</a:t>
            </a:r>
          </a:p>
          <a:p>
            <a:r>
              <a:rPr lang="en-GB" dirty="0" smtClean="0"/>
              <a:t>LAGRANGES MULTIPLIERS.</a:t>
            </a:r>
          </a:p>
          <a:p>
            <a:r>
              <a:rPr lang="en-GB" dirty="0" smtClean="0"/>
              <a:t>TAYLOR’S FORMULA FOR TWO VARIABLES.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53628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Click="0" advTm="4000">
        <p14:glitter pattern="hexagon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57589" y="115909"/>
                <a:ext cx="9547023" cy="6503831"/>
              </a:xfrm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n-GB" u="sng" dirty="0" smtClean="0"/>
                  <a:t>Definition</a:t>
                </a:r>
                <a:r>
                  <a:rPr lang="en-GB" dirty="0" smtClean="0"/>
                  <a:t>: Let z=f(</a:t>
                </a:r>
                <a:r>
                  <a:rPr lang="en-GB" dirty="0" err="1" smtClean="0"/>
                  <a:t>x,y</a:t>
                </a:r>
                <a:r>
                  <a:rPr lang="en-GB" dirty="0" smtClean="0"/>
                  <a:t>) the derivative of ‘z’ with respect to ‘x’ alone varies and ‘y’ remains constant is called partial derivative of ‘z’ with respect to ‘x’.</a:t>
                </a:r>
                <a:r>
                  <a:rPr lang="en-GB" dirty="0"/>
                  <a:t/>
                </a:r>
                <a:r>
                  <a:rPr lang="en-GB" dirty="0" smtClean="0"/>
                  <a:t>It is denoted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b="0" dirty="0" smtClean="0"/>
              </a:p>
              <a:p>
                <a:pPr marL="0" indent="0">
                  <a:buNone/>
                </a:pPr>
                <a:r>
                  <a:rPr lang="en-GB" b="1" dirty="0" smtClean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𝝏</m:t>
                        </m:r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𝒛</m:t>
                        </m:r>
                      </m:num>
                      <m:den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𝝏</m:t>
                        </m:r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GB" sz="2000" b="1" dirty="0" smtClean="0"/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GB" sz="2000" b="1" i="0" smtClean="0"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en-GB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𝝏</m:t>
                            </m:r>
                            <m:r>
                              <a:rPr lang="en-GB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GB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GB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0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2000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𝝏</m:t>
                                </m:r>
                                <m:r>
                                  <a:rPr lang="en-GB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  <m:r>
                              <a:rPr lang="en-GB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en-GB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GB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GB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𝝏</m:t>
                            </m:r>
                            <m:r>
                              <a:rPr lang="en-GB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e>
                    </m:func>
                  </m:oMath>
                </a14:m>
                <a:r>
                  <a:rPr lang="en-GB" sz="2000" dirty="0" smtClean="0"/>
                  <a:t/>
                </a:r>
              </a:p>
              <a:p>
                <a:pPr marL="0" indent="0">
                  <a:buNone/>
                </a:pPr>
                <a:endParaRPr lang="en-GB" sz="2000" dirty="0" smtClean="0"/>
              </a:p>
              <a:p>
                <a:r>
                  <a:rPr lang="en-GB" sz="2000" u="sng" dirty="0" smtClean="0"/>
                  <a:t>For example</a:t>
                </a:r>
                <a:r>
                  <a:rPr lang="en-GB" sz="2000" dirty="0" smtClean="0"/>
                  <a:t>: Let W=f(</a:t>
                </a:r>
                <a:r>
                  <a:rPr lang="en-GB" sz="2000" dirty="0" err="1" smtClean="0"/>
                  <a:t>x,y,z</a:t>
                </a:r>
                <a:r>
                  <a:rPr lang="en-GB" sz="2000" dirty="0" smtClean="0"/>
                  <a:t>) then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2000" dirty="0" smtClean="0"/>
                  <a:t> at (1,2,3) for f(</a:t>
                </a:r>
                <a:r>
                  <a:rPr lang="en-GB" sz="2000" dirty="0" err="1" smtClean="0"/>
                  <a:t>x,y,z</a:t>
                </a:r>
                <a:r>
                  <a:rPr lang="en-GB" sz="2000" dirty="0" smtClean="0"/>
                  <a:t>)= x</a:t>
                </a:r>
                <a:r>
                  <a:rPr lang="en-GB" sz="2000" baseline="30000" dirty="0" smtClean="0"/>
                  <a:t>2</a:t>
                </a:r>
                <a:r>
                  <a:rPr lang="en-GB" sz="2000" dirty="0" smtClean="0"/>
                  <a:t>yz</a:t>
                </a:r>
                <a:r>
                  <a:rPr lang="en-GB" sz="2000" baseline="30000" dirty="0" smtClean="0"/>
                  <a:t>2</a:t>
                </a:r>
                <a:r>
                  <a:rPr lang="en-GB" sz="2000" dirty="0" smtClean="0"/>
                  <a:t>.</a:t>
                </a:r>
              </a:p>
              <a:p>
                <a:pPr marL="0" indent="0">
                  <a:buNone/>
                </a:pPr>
                <a:r>
                  <a:rPr lang="en-GB" sz="2000" dirty="0" smtClean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GB" sz="2000" dirty="0" smtClean="0"/>
                  <a:t>x</a:t>
                </a:r>
                <a:r>
                  <a:rPr lang="en-GB" sz="2000" baseline="30000" dirty="0" smtClean="0"/>
                  <a:t>2</a:t>
                </a:r>
                <a:r>
                  <a:rPr lang="en-GB" sz="2000" dirty="0" smtClean="0"/>
                  <a:t>yz</a:t>
                </a:r>
                <a:r>
                  <a:rPr lang="en-GB" sz="2000" baseline="30000" dirty="0" smtClean="0"/>
                  <a:t>2</a:t>
                </a:r>
                <a:r>
                  <a:rPr lang="en-GB" sz="2000" dirty="0" smtClean="0"/>
                  <a:t>)</a:t>
                </a:r>
              </a:p>
              <a:p>
                <a:pPr marL="0" indent="0">
                  <a:buNone/>
                </a:pPr>
                <a:r>
                  <a:rPr lang="en-GB" sz="2000" dirty="0"/>
                  <a:t/>
                </a:r>
                <a:r>
                  <a:rPr lang="en-GB" sz="2000" dirty="0" smtClean="0"/>
                  <a:t>                                  =2x</a:t>
                </a:r>
                <a:r>
                  <a:rPr lang="en-GB" sz="2000" baseline="30000" dirty="0" smtClean="0"/>
                  <a:t>2</a:t>
                </a:r>
                <a:r>
                  <a:rPr lang="en-GB" sz="2000" dirty="0" smtClean="0"/>
                  <a:t>yz</a:t>
                </a:r>
              </a:p>
              <a:p>
                <a:pPr marL="0" indent="0">
                  <a:buNone/>
                </a:pPr>
                <a:r>
                  <a:rPr lang="en-GB" sz="2000" baseline="30000" dirty="0"/>
                  <a:t/>
                </a:r>
                <a:r>
                  <a:rPr lang="en-GB" sz="2000" baseline="30000" dirty="0" smtClean="0"/>
                  <a:t/>
                </a:r>
                <a:r>
                  <a:rPr lang="en-GB" sz="2000" dirty="0" smtClean="0"/>
                  <a:t>=2(1)</a:t>
                </a:r>
                <a:r>
                  <a:rPr lang="en-GB" sz="2000" baseline="30000" dirty="0" smtClean="0"/>
                  <a:t>2</a:t>
                </a:r>
                <a:r>
                  <a:rPr lang="en-GB" sz="2000" dirty="0" smtClean="0"/>
                  <a:t>(2)(3)</a:t>
                </a:r>
              </a:p>
              <a:p>
                <a:pPr marL="0" indent="0">
                  <a:buNone/>
                </a:pPr>
                <a:r>
                  <a:rPr lang="en-GB" sz="2000" baseline="30000" dirty="0"/>
                  <a:t/>
                </a:r>
                <a:r>
                  <a:rPr lang="en-GB" sz="2000" baseline="30000" dirty="0" smtClean="0"/>
                  <a:t/>
                </a:r>
                <a:r>
                  <a:rPr lang="en-GB" sz="2000" dirty="0" smtClean="0"/>
                  <a:t>=12.</a:t>
                </a:r>
              </a:p>
              <a:p>
                <a:pPr marL="0" indent="0" algn="ctr">
                  <a:buNone/>
                </a:pPr>
                <a:r>
                  <a:rPr lang="en-GB" sz="2000" dirty="0"/>
                  <a:t/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57589" y="115909"/>
                <a:ext cx="9547023" cy="6503831"/>
              </a:xfrm>
              <a:blipFill rotWithShape="0">
                <a:blip r:embed="rId2"/>
                <a:stretch>
                  <a:fillRect/>
                </a:stretch>
              </a:blip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721994" y="1107582"/>
            <a:ext cx="3322750" cy="746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08394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Click="0" advTm="4000">
        <p14:glitter pattern="hexagon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43955" y="244699"/>
                <a:ext cx="9160657" cy="6272011"/>
              </a:xfrm>
              <a:noFill/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:r>
                  <a:rPr lang="en-GB" sz="2200" b="1" dirty="0" smtClean="0"/>
                  <a:t>HOMOGENEOUS FUNCTION</a:t>
                </a:r>
              </a:p>
              <a:p>
                <a:r>
                  <a:rPr lang="en-GB" sz="2000" u="sng" dirty="0" smtClean="0"/>
                  <a:t>Euler’s</a:t>
                </a:r>
                <a:r>
                  <a:rPr lang="en-GB" sz="2000" b="1" u="sng" dirty="0" smtClean="0"/>
                  <a:t/>
                </a:r>
                <a:r>
                  <a:rPr lang="en-GB" sz="2000" u="sng" dirty="0" smtClean="0"/>
                  <a:t>theorem</a:t>
                </a:r>
                <a:r>
                  <a:rPr lang="en-GB" sz="2000" dirty="0" smtClean="0"/>
                  <a:t>: If u is a  homogeneous function of (</a:t>
                </a:r>
                <a:r>
                  <a:rPr lang="en-GB" sz="2000" dirty="0" err="1" smtClean="0"/>
                  <a:t>x,y</a:t>
                </a:r>
                <a:r>
                  <a:rPr lang="en-GB" sz="2000" dirty="0" smtClean="0"/>
                  <a:t>) of degree n then,</a:t>
                </a:r>
              </a:p>
              <a:p>
                <a:pPr marL="0" indent="0">
                  <a:buNone/>
                </a:pPr>
                <a:r>
                  <a:rPr lang="en-GB" sz="2000" b="1" dirty="0"/>
                  <a:t/>
                </a:r>
                <a:r>
                  <a:rPr lang="en-GB" sz="2000" b="1" dirty="0" smtClean="0"/>
                  <a:t>                                         x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num>
                      <m:den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GB" sz="2000" b="1" dirty="0" smtClean="0"/>
                  <a:t> + y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num>
                      <m:den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den>
                    </m:f>
                  </m:oMath>
                </a14:m>
                <a:r>
                  <a:rPr lang="en-GB" sz="2000" b="1" dirty="0" smtClean="0"/>
                  <a:t> = nu     </a:t>
                </a:r>
              </a:p>
              <a:p>
                <a:r>
                  <a:rPr lang="en-GB" sz="2000" u="sng" dirty="0" smtClean="0"/>
                  <a:t>Corollary 1</a:t>
                </a:r>
                <a:r>
                  <a:rPr lang="en-GB" sz="2000" dirty="0" smtClean="0"/>
                  <a:t>: </a:t>
                </a:r>
                <a:r>
                  <a:rPr lang="en-GB" sz="2000" dirty="0"/>
                  <a:t>If u is a  homogeneous function of (</a:t>
                </a:r>
                <a:r>
                  <a:rPr lang="en-GB" sz="2000" dirty="0" err="1"/>
                  <a:t>x,y</a:t>
                </a:r>
                <a:r>
                  <a:rPr lang="en-GB" sz="2000" dirty="0"/>
                  <a:t>) of degree n then</a:t>
                </a:r>
                <a:r>
                  <a:rPr lang="en-GB" sz="2000" dirty="0" smtClean="0"/>
                  <a:t>,</a:t>
                </a:r>
              </a:p>
              <a:p>
                <a:pPr marL="0" indent="0">
                  <a:buNone/>
                </a:pPr>
                <a:endParaRPr lang="en-GB" sz="2000" dirty="0"/>
              </a:p>
              <a:p>
                <a:pPr marL="0" indent="0">
                  <a:buNone/>
                </a:pPr>
                <a:r>
                  <a:rPr lang="en-GB" sz="2000" b="1" dirty="0" smtClean="0"/>
                  <a:t>                                x</a:t>
                </a:r>
                <a:r>
                  <a:rPr lang="en-GB" sz="2000" b="1" baseline="30000" dirty="0" smtClean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GB" sz="2000" b="1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num>
                      <m:den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GB" sz="2000" b="1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sz="2000" b="1" dirty="0" smtClean="0"/>
                  <a:t> + 2xy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GB" sz="2000" b="1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num>
                      <m:den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den>
                    </m:f>
                  </m:oMath>
                </a14:m>
                <a:r>
                  <a:rPr lang="en-GB" sz="2000" b="1" dirty="0" smtClean="0"/>
                  <a:t> +y</a:t>
                </a:r>
                <a:r>
                  <a:rPr lang="en-GB" sz="2000" b="1" baseline="30000" dirty="0" smtClean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GB" sz="2000" b="1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num>
                      <m:den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  <m:r>
                          <a:rPr lang="en-GB" sz="2000" b="1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sz="2000" b="1" dirty="0" smtClean="0"/>
                  <a:t> = n(n-1)u              </a:t>
                </a:r>
              </a:p>
              <a:p>
                <a:r>
                  <a:rPr lang="en-GB" sz="2000" u="sng" dirty="0" smtClean="0"/>
                  <a:t>Corollary 2</a:t>
                </a:r>
                <a:r>
                  <a:rPr lang="en-GB" sz="2000" dirty="0" smtClean="0"/>
                  <a:t>: </a:t>
                </a:r>
                <a:r>
                  <a:rPr lang="en-GB" sz="2000" dirty="0"/>
                  <a:t>If </a:t>
                </a:r>
                <a:r>
                  <a:rPr lang="en-GB" sz="2000" dirty="0" smtClean="0"/>
                  <a:t>z </a:t>
                </a:r>
                <a:r>
                  <a:rPr lang="en-GB" sz="2000" dirty="0"/>
                  <a:t>is a  homogeneous function of (</a:t>
                </a:r>
                <a:r>
                  <a:rPr lang="en-GB" sz="2000" dirty="0" err="1"/>
                  <a:t>x,y</a:t>
                </a:r>
                <a:r>
                  <a:rPr lang="en-GB" sz="2000" dirty="0"/>
                  <a:t>) of degree </a:t>
                </a:r>
                <a:r>
                  <a:rPr lang="en-GB" sz="2000" dirty="0" smtClean="0"/>
                  <a:t>n in x and y and z=f(u)then,</a:t>
                </a:r>
              </a:p>
              <a:p>
                <a:pPr marL="0" indent="0">
                  <a:buNone/>
                </a:pPr>
                <a:r>
                  <a:rPr lang="en-GB" sz="2000" dirty="0"/>
                  <a:t/>
                </a:r>
                <a:r>
                  <a:rPr lang="en-GB" sz="2000" dirty="0" smtClean="0"/>
                  <a:t/>
                </a:r>
                <a:r>
                  <a:rPr lang="en-GB" sz="2000" b="1" dirty="0"/>
                  <a:t/>
                </a:r>
                <a:r>
                  <a:rPr lang="en-GB" sz="2000" b="1" dirty="0" smtClean="0"/>
                  <a:t>               x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num>
                      <m:den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GB" sz="2000" b="1" dirty="0"/>
                  <a:t> + y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num>
                      <m:den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den>
                    </m:f>
                  </m:oMath>
                </a14:m>
                <a:r>
                  <a:rPr lang="en-GB" sz="2000" b="1" dirty="0"/>
                  <a:t> = </a:t>
                </a:r>
                <a:r>
                  <a:rPr lang="en-GB" sz="2000" b="1" dirty="0" smtClean="0"/>
                  <a:t>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GB" sz="2000" b="1" dirty="0" smtClean="0"/>
                  <a:t/>
                </a:r>
              </a:p>
              <a:p>
                <a:r>
                  <a:rPr lang="en-GB" sz="2000" b="1" dirty="0" smtClean="0"/>
                  <a:t/>
                </a:r>
                <a:r>
                  <a:rPr lang="en-GB" sz="2000" u="sng" dirty="0"/>
                  <a:t>Corollary </a:t>
                </a:r>
                <a:r>
                  <a:rPr lang="en-GB" sz="2000" u="sng" dirty="0" smtClean="0"/>
                  <a:t>3</a:t>
                </a:r>
                <a:r>
                  <a:rPr lang="en-GB" sz="2000" dirty="0" smtClean="0"/>
                  <a:t>: </a:t>
                </a:r>
                <a:r>
                  <a:rPr lang="en-GB" sz="2000" dirty="0"/>
                  <a:t>If z is a  homogeneous function of (</a:t>
                </a:r>
                <a:r>
                  <a:rPr lang="en-GB" sz="2000" dirty="0" err="1"/>
                  <a:t>x,y</a:t>
                </a:r>
                <a:r>
                  <a:rPr lang="en-GB" sz="2000" dirty="0"/>
                  <a:t>) of degree n in x and y and z=f(u)then</a:t>
                </a:r>
                <a:r>
                  <a:rPr lang="en-GB" sz="2000" dirty="0" smtClean="0"/>
                  <a:t>,</a:t>
                </a:r>
              </a:p>
              <a:p>
                <a:pPr marL="0" indent="0">
                  <a:buNone/>
                </a:pPr>
                <a:endParaRPr lang="en-GB" sz="2000" dirty="0"/>
              </a:p>
              <a:p>
                <a:pPr marL="0" indent="0">
                  <a:buNone/>
                </a:pPr>
                <a:r>
                  <a:rPr lang="en-GB" sz="2000" b="1" dirty="0"/>
                  <a:t/>
                </a:r>
                <a:r>
                  <a:rPr lang="en-GB" sz="2000" b="1" dirty="0" smtClean="0"/>
                  <a:t>                           x</a:t>
                </a:r>
                <a:r>
                  <a:rPr lang="en-GB" sz="2000" b="1" baseline="30000" dirty="0" smtClean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GB" sz="2000" b="1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num>
                      <m:den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GB" sz="2000" b="1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sz="2000" b="1" dirty="0"/>
                  <a:t> + 2xy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GB" sz="2000" b="1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num>
                      <m:den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den>
                    </m:f>
                  </m:oMath>
                </a14:m>
                <a:r>
                  <a:rPr lang="en-GB" sz="2000" b="1" dirty="0"/>
                  <a:t> +y</a:t>
                </a:r>
                <a:r>
                  <a:rPr lang="en-GB" sz="2000" b="1" baseline="30000" dirty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GB" sz="2000" b="1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num>
                      <m:den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  <m:r>
                          <a:rPr lang="en-GB" sz="2000" b="1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sz="2000" b="1" dirty="0"/>
                  <a:t> = </a:t>
                </a:r>
                <a:r>
                  <a:rPr lang="en-GB" sz="2000" b="1" dirty="0" smtClean="0"/>
                  <a:t>g(u)[g’(u)-1]   </a:t>
                </a:r>
              </a:p>
              <a:p>
                <a:pPr marL="0" indent="0">
                  <a:buNone/>
                </a:pPr>
                <a:r>
                  <a:rPr lang="en-GB" sz="2000" dirty="0" smtClean="0"/>
                  <a:t>     where,</a:t>
                </a:r>
                <a:r>
                  <a:rPr lang="en-GB" sz="2000" b="1" dirty="0"/>
                  <a:t/>
                </a:r>
                <a:r>
                  <a:rPr lang="en-GB" dirty="0"/>
                  <a:t>g(u) 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b="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GB" b="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GB" b="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GB" b="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GB" b="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sz="20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3955" y="244699"/>
                <a:ext cx="9160657" cy="6272011"/>
              </a:xfrm>
              <a:blipFill rotWithShape="0">
                <a:blip r:embed="rId2"/>
                <a:stretch>
                  <a:fillRect/>
                </a:stretch>
              </a:blip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029197" y="1010986"/>
            <a:ext cx="1970468" cy="5731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430330" y="2075911"/>
            <a:ext cx="3966693" cy="770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029197" y="3413707"/>
            <a:ext cx="2395471" cy="617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211390" y="5014714"/>
            <a:ext cx="4404574" cy="6181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90997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Click="0" advTm="4000">
        <p14:glitter pattern="hexagon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15725" y="244698"/>
                <a:ext cx="8915400" cy="6336406"/>
              </a:xfrm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2000" b="1" dirty="0" smtClean="0"/>
                  <a:t>TOTAL DERIVATIVE AND CHAIN RULE</a:t>
                </a:r>
              </a:p>
              <a:p>
                <a:r>
                  <a:rPr lang="en-GB" sz="2000" dirty="0" smtClean="0"/>
                  <a:t>If u = t(</a:t>
                </a:r>
                <a:r>
                  <a:rPr lang="en-GB" sz="2000" dirty="0" err="1" smtClean="0"/>
                  <a:t>x,y</a:t>
                </a:r>
                <a:r>
                  <a:rPr lang="en-GB" sz="2000" dirty="0" smtClean="0"/>
                  <a:t>), X = x(t) and Y = y(t)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GB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2000" dirty="0" smtClean="0"/>
                  <a:t> 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GB" sz="2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GB" sz="2000" dirty="0"/>
                  <a:t> 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GB" sz="2000" dirty="0" smtClean="0"/>
                  <a:t>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GB" sz="2000" dirty="0" smtClean="0"/>
                  <a:t> is called total differential co-efficient or total derivative and</a:t>
                </a:r>
              </a:p>
              <a:p>
                <a:pPr marL="0" indent="0">
                  <a:buNone/>
                </a:pPr>
                <a:r>
                  <a:rPr lang="en-GB" sz="2000" dirty="0" smtClean="0"/>
                  <a:t/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2000" dirty="0"/>
                  <a:t>.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GB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 smtClean="0"/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GB" sz="2000" dirty="0"/>
                  <a:t>.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/>
                </a:r>
                <a:r>
                  <a:rPr lang="en-GB" sz="2000" dirty="0" smtClean="0"/>
                  <a:t/>
                </a:r>
              </a:p>
              <a:p>
                <a:pPr marL="0" indent="0">
                  <a:buNone/>
                </a:pPr>
                <a:r>
                  <a:rPr lang="en-GB" sz="2000" dirty="0"/>
                  <a:t/>
                </a:r>
                <a:r>
                  <a:rPr lang="en-GB" sz="2000" dirty="0" smtClean="0"/>
                  <a:t>     then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2000" dirty="0" smtClean="0"/>
                  <a:t> is called total differential of u or exact differential of u.</a:t>
                </a:r>
              </a:p>
              <a:p>
                <a:pPr marL="0" indent="0">
                  <a:buNone/>
                </a:pPr>
                <a:r>
                  <a:rPr lang="en-GB" sz="2000" dirty="0" smtClean="0"/>
                  <a:t>                                     x</a:t>
                </a:r>
              </a:p>
              <a:p>
                <a:pPr marL="0" indent="0">
                  <a:buNone/>
                </a:pPr>
                <a:r>
                  <a:rPr lang="en-GB" sz="2000" dirty="0" smtClean="0"/>
                  <a:t>                     u              y           t = no. of chain rule    </a:t>
                </a:r>
              </a:p>
              <a:p>
                <a:pPr marL="0" indent="0">
                  <a:buNone/>
                </a:pPr>
                <a:r>
                  <a:rPr lang="en-GB" sz="2000" dirty="0"/>
                  <a:t/>
                </a:r>
                <a:r>
                  <a:rPr lang="en-GB" sz="2000" dirty="0" smtClean="0"/>
                  <a:t/>
                </a:r>
              </a:p>
              <a:p>
                <a:pPr marL="0" indent="0">
                  <a:buNone/>
                </a:pPr>
                <a:r>
                  <a:rPr lang="en-GB" sz="2000" dirty="0"/>
                  <a:t/>
                </a:r>
                <a:r>
                  <a:rPr lang="en-GB" sz="2000" dirty="0" smtClean="0"/>
                  <a:t/>
                </a:r>
                <a:r>
                  <a:rPr lang="en-GB" sz="2000" b="1" dirty="0" smtClean="0"/>
                  <a:t>IMPLICIT FUNCTION</a:t>
                </a:r>
              </a:p>
              <a:p>
                <a:r>
                  <a:rPr lang="en-GB" sz="2000" u="sng" dirty="0" smtClean="0"/>
                  <a:t>For example</a:t>
                </a:r>
                <a:r>
                  <a:rPr lang="en-GB" sz="2000" dirty="0" smtClean="0"/>
                  <a:t>: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2000" dirty="0" smtClean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2000" dirty="0" smtClean="0"/>
                  <a:t> at (1,-1,2) if x</a:t>
                </a:r>
                <a:r>
                  <a:rPr lang="en-GB" sz="2000" baseline="30000" dirty="0" smtClean="0"/>
                  <a:t>2</a:t>
                </a:r>
                <a:r>
                  <a:rPr lang="en-GB" sz="2000" dirty="0" smtClean="0"/>
                  <a:t> + y</a:t>
                </a:r>
                <a:r>
                  <a:rPr lang="en-GB" sz="2000" baseline="30000" dirty="0" smtClean="0"/>
                  <a:t>2</a:t>
                </a:r>
                <a:r>
                  <a:rPr lang="en-GB" sz="2000" dirty="0" smtClean="0"/>
                  <a:t> +z</a:t>
                </a:r>
                <a:r>
                  <a:rPr lang="en-GB" sz="2000" baseline="30000" dirty="0" smtClean="0"/>
                  <a:t>2</a:t>
                </a:r>
                <a:r>
                  <a:rPr lang="en-GB" sz="2000" dirty="0" smtClean="0"/>
                  <a:t> + a</a:t>
                </a:r>
                <a:r>
                  <a:rPr lang="en-GB" sz="2000" baseline="30000" dirty="0" smtClean="0"/>
                  <a:t>2</a:t>
                </a:r>
                <a:r>
                  <a:rPr lang="en-GB" sz="2000" dirty="0" smtClean="0"/>
                  <a:t>then,</a:t>
                </a:r>
              </a:p>
              <a:p>
                <a:pPr marL="0" indent="0">
                  <a:buNone/>
                </a:pPr>
                <a:endParaRPr lang="en-GB" sz="2000" dirty="0" smtClean="0"/>
              </a:p>
              <a:p>
                <a:pPr marL="0" indent="0">
                  <a:buNone/>
                </a:pPr>
                <a:r>
                  <a:rPr lang="en-GB" sz="2000" dirty="0"/>
                  <a:t/>
                </a:r>
                <a:r>
                  <a:rPr lang="en-GB" sz="2000" dirty="0" smtClean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num>
                      <m:den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GB" sz="2000" b="1" dirty="0" smtClean="0"/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GB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𝝏</m:t>
                            </m:r>
                            <m:r>
                              <a:rPr lang="en-GB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𝒇</m:t>
                            </m:r>
                          </m:num>
                          <m:den>
                            <m:r>
                              <a:rPr lang="en-GB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𝝏</m:t>
                            </m:r>
                            <m:r>
                              <a:rPr lang="en-GB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𝝏</m:t>
                            </m:r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</m:num>
                          <m:den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𝝏</m:t>
                            </m:r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den>
                        </m:f>
                      </m:den>
                    </m:f>
                  </m:oMath>
                </a14:m>
                <a:r>
                  <a:rPr lang="en-GB" sz="2000" b="1" dirty="0" smtClean="0"/>
                  <a:t> ,</a:t>
                </a:r>
                <a:r>
                  <a:rPr lang="en-GB" sz="2000" b="1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GB" sz="2000" b="1" dirty="0"/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GB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𝝏</m:t>
                            </m:r>
                            <m:r>
                              <a:rPr lang="en-GB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𝒇</m:t>
                            </m:r>
                          </m:num>
                          <m:den>
                            <m:r>
                              <a:rPr lang="en-GB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𝝏</m:t>
                            </m:r>
                            <m:r>
                              <a:rPr lang="en-GB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GB" sz="2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latin typeface="Cambria Math" panose="02040503050406030204" pitchFamily="18" charset="0"/>
                              </a:rPr>
                              <m:t>𝝏</m:t>
                            </m:r>
                            <m:r>
                              <a:rPr lang="en-GB" sz="20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num>
                          <m:den>
                            <m:r>
                              <a:rPr lang="en-GB" sz="2000" b="1" i="1">
                                <a:latin typeface="Cambria Math" panose="02040503050406030204" pitchFamily="18" charset="0"/>
                              </a:rPr>
                              <m:t>𝝏</m:t>
                            </m:r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den>
                        </m:f>
                      </m:den>
                    </m:f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𝒂𝒏𝒅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num>
                      <m:den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den>
                    </m:f>
                  </m:oMath>
                </a14:m>
                <a:r>
                  <a:rPr lang="en-GB" sz="2000" b="1" dirty="0"/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GB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𝝏</m:t>
                            </m:r>
                            <m:r>
                              <a:rPr lang="en-GB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𝒇</m:t>
                            </m:r>
                          </m:num>
                          <m:den>
                            <m:r>
                              <a:rPr lang="en-GB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𝝏</m:t>
                            </m:r>
                            <m:r>
                              <a:rPr lang="en-GB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GB" sz="2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latin typeface="Cambria Math" panose="02040503050406030204" pitchFamily="18" charset="0"/>
                              </a:rPr>
                              <m:t>𝝏</m:t>
                            </m:r>
                            <m:r>
                              <a:rPr lang="en-GB" sz="20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num>
                          <m:den>
                            <m:r>
                              <a:rPr lang="en-GB" sz="2000" b="1" i="1">
                                <a:latin typeface="Cambria Math" panose="02040503050406030204" pitchFamily="18" charset="0"/>
                              </a:rPr>
                              <m:t>𝝏</m:t>
                            </m:r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den>
                        </m:f>
                      </m:den>
                    </m:f>
                  </m:oMath>
                </a14:m>
                <a:endParaRPr lang="en-GB" sz="2000" b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15725" y="244698"/>
                <a:ext cx="8915400" cy="6336406"/>
              </a:xfrm>
              <a:blipFill rotWithShape="0">
                <a:blip r:embed="rId2"/>
                <a:stretch>
                  <a:fillRect/>
                </a:stretch>
              </a:blip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 flipV="1">
            <a:off x="4056845" y="2846231"/>
            <a:ext cx="759854" cy="283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100034" y="2846231"/>
            <a:ext cx="631065" cy="283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056845" y="3245476"/>
            <a:ext cx="759854" cy="90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100034" y="3232597"/>
            <a:ext cx="528034" cy="1674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586765" y="5248141"/>
            <a:ext cx="3857223" cy="9659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18993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Click="0" advTm="4000">
        <p14:glitter pattern="hexagon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02287" y="373487"/>
                <a:ext cx="9302325" cy="6259133"/>
              </a:xfrm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:r>
                  <a:rPr lang="en-GB" sz="2000" dirty="0" smtClean="0"/>
                  <a:t/>
                </a:r>
                <a:r>
                  <a:rPr lang="en-GB" sz="2000" b="1" dirty="0" smtClean="0"/>
                  <a:t>SECOND ORDER</a:t>
                </a:r>
              </a:p>
              <a:p>
                <a:pPr marL="0" indent="0">
                  <a:buNone/>
                </a:pPr>
                <a:r>
                  <a:rPr lang="en-GB" sz="2000" b="1" dirty="0"/>
                  <a:t/>
                </a:r>
                <a:r>
                  <a:rPr lang="en-GB" sz="2000" b="1" dirty="0" smtClean="0"/>
                  <a:t/>
                </a:r>
              </a:p>
              <a:p>
                <a:pPr marL="0" indent="0">
                  <a:buNone/>
                </a:pPr>
                <a:r>
                  <a:rPr lang="en-GB" sz="2000" b="1" dirty="0"/>
                  <a:t/>
                </a:r>
                <a:r>
                  <a:rPr lang="en-GB" sz="2000" b="1" dirty="0" smtClean="0"/>
                  <a:t/>
                </a:r>
                <a:r>
                  <a:rPr lang="en-GB" sz="2800" dirty="0" smtClean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sz="28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GB" sz="28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800" dirty="0" smtClean="0"/>
                  <a:t> = -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GB" sz="28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 − 2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𝑝𝑞𝑠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sz="28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GB" sz="2800" b="0" i="1" baseline="3000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sz="2800" dirty="0" smtClean="0"/>
              </a:p>
              <a:p>
                <a:pPr marL="0" indent="0">
                  <a:buNone/>
                </a:pPr>
                <a:r>
                  <a:rPr lang="en-GB" sz="2800" dirty="0"/>
                  <a:t/>
                </a:r>
                <a:endParaRPr lang="en-GB" sz="2800" dirty="0" smtClean="0"/>
              </a:p>
              <a:p>
                <a:pPr marL="0" indent="0">
                  <a:buNone/>
                </a:pPr>
                <a:r>
                  <a:rPr lang="en-GB" dirty="0" smtClean="0"/>
                  <a:t>where, 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 smtClean="0"/>
                  <a:t>, q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GB" dirty="0" smtClean="0"/>
                  <a:t> , 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 smtClean="0"/>
                  <a:t> , 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i="1" baseline="30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GB" dirty="0" smtClean="0"/>
                  <a:t> and 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i="1" baseline="30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i="1" baseline="300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 smtClean="0"/>
                  <a:t/>
                </a:r>
              </a:p>
              <a:p>
                <a:pPr marL="0" indent="0">
                  <a:buNone/>
                </a:pPr>
                <a:r>
                  <a:rPr lang="en-GB" dirty="0"/>
                  <a:t/>
                </a:r>
                <a:r>
                  <a:rPr lang="en-GB" dirty="0" smtClean="0"/>
                  <a:t/>
                </a:r>
                <a:r>
                  <a:rPr lang="en-GB" sz="2000" b="1" dirty="0" smtClean="0"/>
                  <a:t>TANGENT PLANE</a:t>
                </a:r>
              </a:p>
              <a:p>
                <a:r>
                  <a:rPr lang="en-GB" sz="2000" b="1" dirty="0"/>
                  <a:t/>
                </a:r>
                <a:r>
                  <a:rPr lang="en-GB" sz="2000" dirty="0" smtClean="0"/>
                  <a:t>Equation of the surface be f(</a:t>
                </a:r>
                <a:r>
                  <a:rPr lang="en-GB" sz="2000" dirty="0" err="1" smtClean="0"/>
                  <a:t>x,y,z</a:t>
                </a:r>
                <a:r>
                  <a:rPr lang="en-GB" sz="2000" dirty="0" smtClean="0"/>
                  <a:t>) = 0 then equation of tangent plane  at P(x</a:t>
                </a:r>
                <a:r>
                  <a:rPr lang="en-GB" sz="2000" baseline="-25000" dirty="0" smtClean="0"/>
                  <a:t>1</a:t>
                </a:r>
                <a:r>
                  <a:rPr lang="en-GB" sz="2000" dirty="0" smtClean="0"/>
                  <a:t>,y</a:t>
                </a:r>
                <a:r>
                  <a:rPr lang="en-GB" sz="2000" baseline="-25000" dirty="0" smtClean="0"/>
                  <a:t>1</a:t>
                </a:r>
                <a:r>
                  <a:rPr lang="en-GB" sz="2000" dirty="0" smtClean="0"/>
                  <a:t>,z</a:t>
                </a:r>
                <a:r>
                  <a:rPr lang="en-GB" sz="2000" baseline="-25000" dirty="0" smtClean="0"/>
                  <a:t>1</a:t>
                </a:r>
                <a:r>
                  <a:rPr lang="en-GB" sz="2000" dirty="0" smtClean="0"/>
                  <a:t>) to the surface is,</a:t>
                </a:r>
              </a:p>
              <a:p>
                <a:pPr marL="0" indent="0">
                  <a:buNone/>
                </a:pPr>
                <a:r>
                  <a:rPr lang="en-GB" sz="2400" dirty="0"/>
                  <a:t/>
                </a:r>
                <a:r>
                  <a:rPr lang="en-GB" sz="2400" dirty="0" smtClean="0"/>
                  <a:t/>
                </a:r>
                <a:r>
                  <a:rPr lang="en-GB" sz="2000" b="1" dirty="0" smtClean="0"/>
                  <a:t>(x-x</a:t>
                </a:r>
                <a:r>
                  <a:rPr lang="en-GB" sz="2000" b="1" baseline="-25000" dirty="0" smtClean="0"/>
                  <a:t>1</a:t>
                </a:r>
                <a:r>
                  <a:rPr lang="en-GB" sz="2000" b="1" dirty="0" smtClean="0"/>
                  <a:t>)</a:t>
                </a:r>
                <a:r>
                  <a:rPr lang="en-GB" sz="2000" b="1" dirty="0"/>
                  <a:t/>
                </a:r>
                <a:r>
                  <a:rPr lang="en-GB" sz="2000" b="1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𝝏</m:t>
                        </m:r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𝒇</m:t>
                        </m:r>
                      </m:num>
                      <m:den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𝝏</m:t>
                        </m:r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GB" sz="2000" b="1" dirty="0" smtClean="0"/>
                  <a:t>)</a:t>
                </a:r>
                <a:r>
                  <a:rPr lang="en-GB" sz="2000" b="1" baseline="-25000" dirty="0" smtClean="0"/>
                  <a:t>p</a:t>
                </a:r>
                <a:r>
                  <a:rPr lang="en-GB" sz="2000" b="1" dirty="0" smtClean="0"/>
                  <a:t> + (y-y</a:t>
                </a:r>
                <a:r>
                  <a:rPr lang="en-GB" sz="2000" b="1" baseline="-25000" dirty="0" smtClean="0"/>
                  <a:t>1</a:t>
                </a:r>
                <a:r>
                  <a:rPr lang="en-GB" sz="2000" b="1" dirty="0" smtClean="0"/>
                  <a:t>)(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𝝏</m:t>
                        </m:r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𝒇</m:t>
                        </m:r>
                      </m:num>
                      <m:den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𝝏</m:t>
                        </m:r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𝒚</m:t>
                        </m:r>
                      </m:den>
                    </m:f>
                  </m:oMath>
                </a14:m>
                <a:r>
                  <a:rPr lang="en-GB" sz="2000" b="1" dirty="0" smtClean="0"/>
                  <a:t>)</a:t>
                </a:r>
                <a:r>
                  <a:rPr lang="en-GB" sz="2000" b="1" baseline="-25000" dirty="0" smtClean="0"/>
                  <a:t>p</a:t>
                </a:r>
                <a:r>
                  <a:rPr lang="en-GB" sz="2000" b="1" dirty="0" smtClean="0"/>
                  <a:t> + (z-z</a:t>
                </a:r>
                <a:r>
                  <a:rPr lang="en-GB" sz="2000" b="1" baseline="-25000" dirty="0" smtClean="0"/>
                  <a:t>1</a:t>
                </a:r>
                <a:r>
                  <a:rPr lang="en-GB" sz="2000" b="1" dirty="0" smtClean="0"/>
                  <a:t>)(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𝝏</m:t>
                        </m:r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𝒇</m:t>
                        </m:r>
                      </m:num>
                      <m:den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𝝏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den>
                    </m:f>
                  </m:oMath>
                </a14:m>
                <a:r>
                  <a:rPr lang="en-GB" sz="2000" b="1" dirty="0"/>
                  <a:t>)</a:t>
                </a:r>
                <a:r>
                  <a:rPr lang="en-GB" sz="2000" b="1" baseline="-25000" dirty="0"/>
                  <a:t>p</a:t>
                </a:r>
                <a:r>
                  <a:rPr lang="en-GB" sz="2000" b="1" dirty="0"/>
                  <a:t/>
                </a:r>
                <a:r>
                  <a:rPr lang="en-GB" sz="2000" b="1" dirty="0" smtClean="0"/>
                  <a:t>= 0</a:t>
                </a:r>
              </a:p>
              <a:p>
                <a:pPr marL="0" indent="0">
                  <a:buNone/>
                </a:pPr>
                <a:r>
                  <a:rPr lang="en-GB" sz="2400" b="1" dirty="0"/>
                  <a:t/>
                </a:r>
                <a:r>
                  <a:rPr lang="en-GB" sz="2400" b="1" dirty="0" smtClean="0"/>
                  <a:t/>
                </a:r>
                <a:r>
                  <a:rPr lang="en-GB" sz="2000" b="1" dirty="0" smtClean="0"/>
                  <a:t>NORMAL LINE</a:t>
                </a:r>
              </a:p>
              <a:p>
                <a:r>
                  <a:rPr lang="en-GB" sz="2000" b="1" dirty="0"/>
                  <a:t/>
                </a:r>
                <a:r>
                  <a:rPr lang="en-GB" sz="2000" dirty="0"/>
                  <a:t>Equation of </a:t>
                </a:r>
                <a:r>
                  <a:rPr lang="en-GB" sz="2000" dirty="0" smtClean="0"/>
                  <a:t>normal line to the </a:t>
                </a:r>
                <a:r>
                  <a:rPr lang="en-GB" sz="2000" dirty="0"/>
                  <a:t>surface </a:t>
                </a:r>
                <a:r>
                  <a:rPr lang="en-GB" sz="2000" dirty="0" smtClean="0"/>
                  <a:t>be </a:t>
                </a:r>
                <a:r>
                  <a:rPr lang="en-GB" sz="2000" dirty="0"/>
                  <a:t>P(x</a:t>
                </a:r>
                <a:r>
                  <a:rPr lang="en-GB" sz="2000" baseline="-25000" dirty="0"/>
                  <a:t>1</a:t>
                </a:r>
                <a:r>
                  <a:rPr lang="en-GB" sz="2000" dirty="0"/>
                  <a:t>,y</a:t>
                </a:r>
                <a:r>
                  <a:rPr lang="en-GB" sz="2000" baseline="-25000" dirty="0"/>
                  <a:t>1</a:t>
                </a:r>
                <a:r>
                  <a:rPr lang="en-GB" sz="2000" dirty="0"/>
                  <a:t>,z</a:t>
                </a:r>
                <a:r>
                  <a:rPr lang="en-GB" sz="2000" baseline="-25000" dirty="0"/>
                  <a:t>1</a:t>
                </a:r>
                <a:r>
                  <a:rPr lang="en-GB" sz="2000" dirty="0"/>
                  <a:t>) </a:t>
                </a:r>
                <a:r>
                  <a:rPr lang="en-GB" sz="2000" dirty="0" smtClean="0"/>
                  <a:t>which is a line through P perpendicular to the tangent plane at P is,</a:t>
                </a:r>
              </a:p>
              <a:p>
                <a:pPr marL="0" indent="0">
                  <a:buNone/>
                </a:pPr>
                <a:endParaRPr lang="en-GB" sz="2000" dirty="0"/>
              </a:p>
              <a:p>
                <a:pPr marL="0" indent="0">
                  <a:buNone/>
                </a:pPr>
                <a:r>
                  <a:rPr lang="en-GB" sz="2000" b="1" dirty="0" smtClean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000" b="1" i="1" baseline="-2500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1" dirty="0"/>
                          <m:t>(</m:t>
                        </m:r>
                        <m:f>
                          <m:fPr>
                            <m:ctrlPr>
                              <a:rPr lang="en-GB" sz="2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latin typeface="Cambria Math" panose="02040503050406030204" pitchFamily="18" charset="0"/>
                              </a:rPr>
                              <m:t>𝝏</m:t>
                            </m:r>
                            <m:r>
                              <a:rPr lang="en-GB" sz="20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num>
                          <m:den>
                            <m:r>
                              <a:rPr lang="en-GB" sz="2000" b="1" i="1">
                                <a:latin typeface="Cambria Math" panose="02040503050406030204" pitchFamily="18" charset="0"/>
                              </a:rPr>
                              <m:t>𝝏</m:t>
                            </m:r>
                            <m:r>
                              <a:rPr lang="en-GB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GB" sz="2000" b="1" dirty="0"/>
                          <m:t>)</m:t>
                        </m:r>
                        <m:r>
                          <m:rPr>
                            <m:nor/>
                          </m:rPr>
                          <a:rPr lang="en-GB" sz="2000" b="1" baseline="-25000" dirty="0"/>
                          <m:t>p</m:t>
                        </m:r>
                      </m:den>
                    </m:f>
                  </m:oMath>
                </a14:m>
                <a:r>
                  <a:rPr lang="en-GB" sz="2000" b="1" dirty="0" smtClean="0"/>
                  <a:t> =</a:t>
                </a:r>
                <a:r>
                  <a:rPr lang="en-GB" sz="2000" b="1" dirty="0"/>
                  <a:t/>
                </a:r>
                <a:r>
                  <a:rPr lang="en-GB" sz="2000" b="1" dirty="0" smtClean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GB" sz="2000" b="1" i="1" baseline="-2500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1" dirty="0"/>
                          <m:t>(</m:t>
                        </m:r>
                        <m:f>
                          <m:fPr>
                            <m:ctrlPr>
                              <a:rPr lang="en-GB" sz="2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latin typeface="Cambria Math" panose="02040503050406030204" pitchFamily="18" charset="0"/>
                              </a:rPr>
                              <m:t>𝝏</m:t>
                            </m:r>
                            <m:r>
                              <a:rPr lang="en-GB" sz="20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num>
                          <m:den>
                            <m:r>
                              <a:rPr lang="en-GB" sz="2000" b="1" i="1">
                                <a:latin typeface="Cambria Math" panose="02040503050406030204" pitchFamily="18" charset="0"/>
                              </a:rPr>
                              <m:t>𝝏</m:t>
                            </m:r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GB" sz="2000" b="1" dirty="0"/>
                          <m:t>)</m:t>
                        </m:r>
                        <m:r>
                          <m:rPr>
                            <m:nor/>
                          </m:rPr>
                          <a:rPr lang="en-GB" sz="2000" b="1" baseline="-25000" dirty="0"/>
                          <m:t>p</m:t>
                        </m:r>
                      </m:den>
                    </m:f>
                  </m:oMath>
                </a14:m>
                <a:r>
                  <a:rPr lang="en-GB" sz="2000" b="1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GB" sz="2000" b="1" i="1" baseline="-2500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1" dirty="0"/>
                          <m:t>(</m:t>
                        </m:r>
                        <m:f>
                          <m:fPr>
                            <m:ctrlPr>
                              <a:rPr lang="en-GB" sz="2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latin typeface="Cambria Math" panose="02040503050406030204" pitchFamily="18" charset="0"/>
                              </a:rPr>
                              <m:t>𝝏</m:t>
                            </m:r>
                            <m:r>
                              <a:rPr lang="en-GB" sz="20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num>
                          <m:den>
                            <m:r>
                              <a:rPr lang="en-GB" sz="2000" b="1" i="1">
                                <a:latin typeface="Cambria Math" panose="02040503050406030204" pitchFamily="18" charset="0"/>
                              </a:rPr>
                              <m:t>𝝏</m:t>
                            </m:r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GB" sz="2000" b="1" dirty="0"/>
                          <m:t>)</m:t>
                        </m:r>
                        <m:r>
                          <m:rPr>
                            <m:nor/>
                          </m:rPr>
                          <a:rPr lang="en-GB" sz="2000" b="1" baseline="-25000" dirty="0"/>
                          <m:t>p</m:t>
                        </m:r>
                      </m:den>
                    </m:f>
                  </m:oMath>
                </a14:m>
                <a:endParaRPr lang="en-GB" sz="2000" b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02287" y="373487"/>
                <a:ext cx="9302325" cy="6259133"/>
              </a:xfrm>
              <a:blipFill rotWithShape="0">
                <a:blip r:embed="rId2"/>
                <a:stretch>
                  <a:fillRect/>
                </a:stretch>
              </a:blip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745862" y="1049628"/>
            <a:ext cx="3760631" cy="8886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886199" y="3750971"/>
            <a:ext cx="4984124" cy="6825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164429" y="5692464"/>
            <a:ext cx="2427664" cy="7727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37714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Click="0" advTm="4000">
        <p14:glitter pattern="hexagon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02287" y="321972"/>
                <a:ext cx="9302325" cy="6310648"/>
              </a:xfrm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2000" dirty="0" smtClean="0"/>
                  <a:t/>
                </a:r>
                <a:r>
                  <a:rPr lang="en-GB" sz="2000" b="1" dirty="0" smtClean="0"/>
                  <a:t>WORKING RULES FOR MAXIMA AND MINIMA</a:t>
                </a:r>
              </a:p>
              <a:p>
                <a:pPr marL="0" indent="0">
                  <a:buNone/>
                </a:pPr>
                <a:endParaRPr lang="en-GB" sz="2000" b="1" dirty="0"/>
              </a:p>
              <a:p>
                <a:r>
                  <a:rPr lang="en-GB" sz="2000" dirty="0" smtClean="0"/>
                  <a:t>Find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2000" dirty="0" smtClean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GB" sz="2000" dirty="0" smtClean="0"/>
                  <a:t/>
                </a:r>
              </a:p>
              <a:p>
                <a:r>
                  <a:rPr lang="en-GB" sz="2000" dirty="0" smtClean="0"/>
                  <a:t>Take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2000" dirty="0" smtClean="0"/>
                  <a:t> = 0 and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GB" sz="2000" dirty="0" smtClean="0"/>
                  <a:t> = 0</a:t>
                </a:r>
              </a:p>
              <a:p>
                <a:r>
                  <a:rPr lang="en-GB" sz="2000" dirty="0" smtClean="0"/>
                  <a:t>Solve simultaneously both the equations and find x and y.</a:t>
                </a:r>
              </a:p>
              <a:p>
                <a:r>
                  <a:rPr lang="en-GB" sz="2000" dirty="0" smtClean="0"/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sz="20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000" dirty="0" smtClean="0"/>
                  <a:t> = r,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sz="2000" i="1" baseline="30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GB" sz="2000" dirty="0" smtClean="0"/>
                  <a:t> = s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sz="2000" i="1" baseline="30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000" i="1" baseline="300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000" dirty="0" smtClean="0"/>
                  <a:t> =t</a:t>
                </a:r>
              </a:p>
              <a:p>
                <a:r>
                  <a:rPr lang="en-GB" sz="2000" dirty="0" smtClean="0"/>
                  <a:t>Sufficient condition for </a:t>
                </a:r>
                <a:r>
                  <a:rPr lang="en-GB" sz="2000" dirty="0" err="1" smtClean="0"/>
                  <a:t>maximium</a:t>
                </a:r>
                <a:r>
                  <a:rPr lang="en-GB" sz="2000" dirty="0" smtClean="0"/>
                  <a:t> and minimum value is rt – s</a:t>
                </a:r>
                <a:r>
                  <a:rPr lang="en-GB" sz="2000" baseline="30000" dirty="0" smtClean="0"/>
                  <a:t>2</a:t>
                </a:r>
                <a:r>
                  <a:rPr lang="en-GB" sz="2000" dirty="0" smtClean="0"/>
                  <a:t/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 smtClean="0"/>
                  <a:t>0</a:t>
                </a:r>
              </a:p>
              <a:p>
                <a:r>
                  <a:rPr lang="en-GB" sz="2000" dirty="0" smtClean="0"/>
                  <a:t>If r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2000" dirty="0" smtClean="0"/>
                  <a:t> 0 and t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 smtClean="0"/>
                  <a:t>0 then minima </a:t>
                </a:r>
                <a:r>
                  <a:rPr lang="en-GB" sz="2000" dirty="0" err="1" smtClean="0"/>
                  <a:t>viceversa</a:t>
                </a:r>
                <a:r>
                  <a:rPr lang="en-GB" sz="2000" dirty="0" smtClean="0"/>
                  <a:t> if r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 smtClean="0"/>
                  <a:t>0 and t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000" dirty="0" smtClean="0"/>
                  <a:t> 0 then maxima.</a:t>
                </a:r>
              </a:p>
              <a:p>
                <a:r>
                  <a:rPr lang="en-GB" sz="2000" dirty="0" smtClean="0"/>
                  <a:t>If </a:t>
                </a:r>
                <a:r>
                  <a:rPr lang="en-GB" sz="2000" dirty="0"/>
                  <a:t>rt – s</a:t>
                </a:r>
                <a:r>
                  <a:rPr lang="en-GB" sz="2000" baseline="30000" dirty="0"/>
                  <a:t>2</a:t>
                </a:r>
                <a:r>
                  <a:rPr lang="en-GB" sz="2000" dirty="0"/>
                  <a:t/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 smtClean="0"/>
                  <a:t>0 then there are no maxima and minima at this points also known as saddle points.</a:t>
                </a:r>
              </a:p>
              <a:p>
                <a:r>
                  <a:rPr lang="en-GB" sz="2000" dirty="0" smtClean="0"/>
                  <a:t>If </a:t>
                </a:r>
                <a:r>
                  <a:rPr lang="en-GB" sz="2000" dirty="0"/>
                  <a:t>rt – s</a:t>
                </a:r>
                <a:r>
                  <a:rPr lang="en-GB" sz="2000" baseline="30000" dirty="0"/>
                  <a:t>2</a:t>
                </a:r>
                <a:r>
                  <a:rPr lang="en-GB" sz="2000" dirty="0"/>
                  <a:t/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/>
                  <a:t>0 </a:t>
                </a:r>
                <a:r>
                  <a:rPr lang="en-GB" sz="2000" dirty="0" smtClean="0"/>
                  <a:t>then nothing can be said about maxima and minima and r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 smtClean="0"/>
                  <a:t> 0</a:t>
                </a:r>
                <a:endParaRPr lang="en-GB" sz="2000" dirty="0"/>
              </a:p>
              <a:p>
                <a:endParaRPr lang="en-GB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02287" y="321972"/>
                <a:ext cx="9302325" cy="6310648"/>
              </a:xfrm>
              <a:blipFill rotWithShape="0">
                <a:blip r:embed="rId2"/>
                <a:stretch>
                  <a:fillRect/>
                </a:stretch>
              </a:blip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162083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Click="0" advTm="4000">
        <p14:glitter pattern="hexagon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38649" y="257576"/>
                <a:ext cx="9765964" cy="6600423"/>
              </a:xfrm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dirty="0" smtClean="0"/>
                  <a:t/>
                </a:r>
                <a:r>
                  <a:rPr lang="en-GB" sz="2400" b="1" dirty="0" smtClean="0"/>
                  <a:t>WORKING RULES FOR LAGRANGE’S METHOD OF UNDETERMINED MULTIPLIERS</a:t>
                </a:r>
              </a:p>
              <a:p>
                <a:pPr marL="0" indent="0">
                  <a:buNone/>
                </a:pPr>
                <a:r>
                  <a:rPr lang="en-GB" sz="2400" b="1" dirty="0"/>
                  <a:t/>
                </a:r>
                <a:r>
                  <a:rPr lang="en-GB" dirty="0" smtClean="0"/>
                  <a:t>Let</a:t>
                </a:r>
                <a:r>
                  <a:rPr lang="en-GB" sz="2400" dirty="0" smtClean="0"/>
                  <a:t/>
                </a:r>
                <a:r>
                  <a:rPr lang="en-GB" dirty="0" smtClean="0"/>
                  <a:t>f(</a:t>
                </a:r>
                <a:r>
                  <a:rPr lang="en-GB" dirty="0" err="1" smtClean="0"/>
                  <a:t>x,y,z</a:t>
                </a:r>
                <a:r>
                  <a:rPr lang="en-GB" dirty="0" smtClean="0"/>
                  <a:t>) and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 smtClean="0"/>
                  <a:t>= 0 are two functions then,</a:t>
                </a:r>
              </a:p>
              <a:p>
                <a:r>
                  <a:rPr lang="en-GB" dirty="0" smtClean="0"/>
                  <a:t>U =</a:t>
                </a:r>
                <a:r>
                  <a:rPr lang="en-GB" dirty="0"/>
                  <a:t> f(</a:t>
                </a:r>
                <a:r>
                  <a:rPr lang="en-GB" dirty="0" err="1"/>
                  <a:t>x,y,z</a:t>
                </a:r>
                <a:r>
                  <a:rPr lang="en-GB" dirty="0"/>
                  <a:t>)</a:t>
                </a:r>
                <a:r>
                  <a:rPr lang="en-GB" dirty="0" smtClean="0"/>
                  <a:t> +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⋋</m:t>
                    </m:r>
                  </m:oMath>
                </a14:m>
                <a:r>
                  <a:rPr lang="en-GB" dirty="0" smtClean="0"/>
                  <a:t/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GB" dirty="0" smtClean="0"/>
              </a:p>
              <a:p>
                <a:r>
                  <a:rPr lang="en-GB" dirty="0" smtClean="0"/>
                  <a:t>Take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dirty="0" smtClean="0"/>
                  <a:t> = 0,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 smtClean="0"/>
                  <a:t>0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 smtClean="0"/>
                  <a:t>0.h </a:t>
                </a:r>
              </a:p>
              <a:p>
                <a:r>
                  <a:rPr lang="en-GB" dirty="0" smtClean="0"/>
                  <a:t>Solve these three equations along with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GB" dirty="0" smtClean="0"/>
                  <a:t> = 0 and  find the value of (</a:t>
                </a:r>
                <a:r>
                  <a:rPr lang="en-GB" dirty="0" err="1" smtClean="0"/>
                  <a:t>x,y,z</a:t>
                </a:r>
                <a:r>
                  <a:rPr lang="en-GB" dirty="0" smtClean="0"/>
                  <a:t>)</a:t>
                </a:r>
              </a:p>
              <a:p>
                <a:pPr marL="0" indent="0">
                  <a:buNone/>
                </a:pPr>
                <a:r>
                  <a:rPr lang="en-GB" dirty="0"/>
                  <a:t/>
                </a:r>
                <a:r>
                  <a:rPr lang="en-GB" dirty="0" smtClean="0"/>
                  <a:t>     or</a:t>
                </a:r>
                <a:r>
                  <a:rPr lang="en-GB" dirty="0">
                    <a:ea typeface="Cambria Math" panose="020405030504060302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⋋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GB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dirty="0" smtClean="0"/>
                  <a:t/>
                </a:r>
                <a:r>
                  <a:rPr lang="en-GB" sz="2000" b="1" dirty="0" smtClean="0"/>
                  <a:t>TAYLOR’S EXPANSION FOR FUNCTIONS OF TWO VARIABLES</a:t>
                </a:r>
              </a:p>
              <a:p>
                <a:pPr marL="0" indent="0">
                  <a:buNone/>
                </a:pPr>
                <a:endParaRPr lang="en-GB" sz="2000" b="1" dirty="0" smtClean="0"/>
              </a:p>
              <a:p>
                <a:pPr marL="0" indent="0">
                  <a:buNone/>
                </a:pPr>
                <a:r>
                  <a:rPr lang="en-GB" sz="1400" dirty="0" smtClean="0"/>
                  <a:t/>
                </a:r>
                <a:r>
                  <a:rPr lang="en-GB" sz="1400" b="1" dirty="0" smtClean="0"/>
                  <a:t>f(</a:t>
                </a:r>
                <a:r>
                  <a:rPr lang="en-GB" sz="1400" b="1" dirty="0" err="1" smtClean="0"/>
                  <a:t>x,y</a:t>
                </a:r>
                <a:r>
                  <a:rPr lang="en-GB" sz="1400" b="1" dirty="0" smtClean="0"/>
                  <a:t>) = f(0,0) + [(x-a)</a:t>
                </a:r>
                <a:r>
                  <a:rPr lang="en-GB" sz="1400" b="1" dirty="0" err="1" smtClean="0"/>
                  <a:t>f</a:t>
                </a:r>
                <a:r>
                  <a:rPr lang="en-GB" sz="1400" b="1" baseline="-25000" dirty="0" err="1" smtClean="0"/>
                  <a:t>x</a:t>
                </a:r>
                <a:r>
                  <a:rPr lang="en-GB" sz="1400" b="1" dirty="0" smtClean="0"/>
                  <a:t>(</a:t>
                </a:r>
                <a:r>
                  <a:rPr lang="en-GB" sz="1400" b="1" dirty="0" err="1" smtClean="0"/>
                  <a:t>a,b</a:t>
                </a:r>
                <a:r>
                  <a:rPr lang="en-GB" sz="1400" b="1" dirty="0" smtClean="0"/>
                  <a:t>) + (y-b)</a:t>
                </a:r>
                <a:r>
                  <a:rPr lang="en-GB" sz="1400" b="1" dirty="0" err="1" smtClean="0"/>
                  <a:t>f</a:t>
                </a:r>
                <a:r>
                  <a:rPr lang="en-GB" sz="1400" b="1" baseline="-25000" dirty="0" err="1" smtClean="0"/>
                  <a:t>y</a:t>
                </a:r>
                <a:r>
                  <a:rPr lang="en-GB" sz="1400" b="1" dirty="0" smtClean="0"/>
                  <a:t>(</a:t>
                </a:r>
                <a:r>
                  <a:rPr lang="en-GB" sz="1400" b="1" dirty="0" err="1" smtClean="0"/>
                  <a:t>a,b</a:t>
                </a:r>
                <a:r>
                  <a:rPr lang="en-GB" sz="1400" b="1" dirty="0" smtClean="0"/>
                  <a:t>)]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GB" sz="1400" b="1" dirty="0" smtClean="0"/>
                  <a:t> [(x-a)</a:t>
                </a:r>
                <a:r>
                  <a:rPr lang="en-GB" sz="1400" b="1" baseline="30000" dirty="0" smtClean="0"/>
                  <a:t>2</a:t>
                </a:r>
                <a:r>
                  <a:rPr lang="en-GB" sz="1400" b="1" dirty="0" smtClean="0"/>
                  <a:t>fxx(</a:t>
                </a:r>
                <a:r>
                  <a:rPr lang="en-GB" sz="1400" b="1" dirty="0" err="1" smtClean="0"/>
                  <a:t>a,b</a:t>
                </a:r>
                <a:r>
                  <a:rPr lang="en-GB" sz="1400" b="1" dirty="0" smtClean="0"/>
                  <a:t>) + 2(x-a)(y-b)</a:t>
                </a:r>
                <a:r>
                  <a:rPr lang="en-GB" sz="1400" b="1" dirty="0" err="1" smtClean="0"/>
                  <a:t>f</a:t>
                </a:r>
                <a:r>
                  <a:rPr lang="en-GB" sz="1400" b="1" baseline="-25000" dirty="0" err="1" smtClean="0"/>
                  <a:t>xy</a:t>
                </a:r>
                <a:r>
                  <a:rPr lang="en-GB" sz="1400" b="1" dirty="0" smtClean="0"/>
                  <a:t>(</a:t>
                </a:r>
                <a:r>
                  <a:rPr lang="en-GB" sz="1400" b="1" dirty="0" err="1" smtClean="0"/>
                  <a:t>a,b</a:t>
                </a:r>
                <a:r>
                  <a:rPr lang="en-GB" sz="1400" b="1" dirty="0" smtClean="0"/>
                  <a:t>)+ (y-b)</a:t>
                </a:r>
                <a:r>
                  <a:rPr lang="en-GB" sz="1400" b="1" baseline="30000" dirty="0" smtClean="0"/>
                  <a:t>2</a:t>
                </a:r>
                <a:r>
                  <a:rPr lang="en-GB" sz="1400" b="1" dirty="0" smtClean="0"/>
                  <a:t>f</a:t>
                </a:r>
                <a:r>
                  <a:rPr lang="en-GB" sz="1400" b="1" baseline="-25000" dirty="0" smtClean="0"/>
                  <a:t>yy</a:t>
                </a:r>
                <a:r>
                  <a:rPr lang="en-GB" sz="1400" b="1" dirty="0" smtClean="0"/>
                  <a:t>(</a:t>
                </a:r>
                <a:r>
                  <a:rPr lang="en-GB" sz="1400" b="1" dirty="0" err="1" smtClean="0"/>
                  <a:t>a,b</a:t>
                </a:r>
                <a:r>
                  <a:rPr lang="en-GB" sz="1400" b="1" dirty="0" smtClean="0"/>
                  <a:t>) + ……….]</a:t>
                </a:r>
              </a:p>
              <a:p>
                <a:pPr marL="0" indent="0">
                  <a:buNone/>
                </a:pPr>
                <a:r>
                  <a:rPr lang="en-GB" dirty="0" smtClean="0"/>
                  <a:t>Now putting x-a = h and y-b = k in the above  equation we get,</a:t>
                </a:r>
              </a:p>
              <a:p>
                <a:pPr marL="0" indent="0">
                  <a:buNone/>
                </a:pPr>
                <a:r>
                  <a:rPr lang="en-GB" sz="1400" dirty="0" smtClean="0"/>
                  <a:t/>
                </a:r>
                <a:r>
                  <a:rPr lang="en-GB" sz="1400" dirty="0"/>
                  <a:t/>
                </a:r>
                <a:r>
                  <a:rPr lang="en-GB" sz="1400" b="1" dirty="0" smtClean="0"/>
                  <a:t>f(</a:t>
                </a:r>
                <a:r>
                  <a:rPr lang="en-GB" sz="1400" b="1" dirty="0" err="1"/>
                  <a:t>x</a:t>
                </a:r>
                <a:r>
                  <a:rPr lang="en-GB" sz="1400" b="1" dirty="0" err="1" smtClean="0"/>
                  <a:t>+h,y+k</a:t>
                </a:r>
                <a:r>
                  <a:rPr lang="en-GB" sz="1400" b="1" dirty="0" smtClean="0"/>
                  <a:t>) </a:t>
                </a:r>
                <a:r>
                  <a:rPr lang="en-GB" sz="1400" b="1" dirty="0"/>
                  <a:t>= </a:t>
                </a:r>
                <a:r>
                  <a:rPr lang="en-GB" sz="1400" b="1" dirty="0" smtClean="0"/>
                  <a:t>f(</a:t>
                </a:r>
                <a:r>
                  <a:rPr lang="en-GB" sz="1400" b="1" dirty="0" err="1" smtClean="0"/>
                  <a:t>a,b</a:t>
                </a:r>
                <a:r>
                  <a:rPr lang="en-GB" sz="1400" b="1" dirty="0" smtClean="0"/>
                  <a:t>) </a:t>
                </a:r>
                <a:r>
                  <a:rPr lang="en-GB" sz="1400" b="1" dirty="0"/>
                  <a:t>+ </a:t>
                </a:r>
                <a:r>
                  <a:rPr lang="en-GB" sz="1400" b="1" dirty="0" smtClean="0"/>
                  <a:t>[</a:t>
                </a:r>
                <a:r>
                  <a:rPr lang="en-GB" sz="1400" b="1" dirty="0" err="1" smtClean="0"/>
                  <a:t>hf</a:t>
                </a:r>
                <a:r>
                  <a:rPr lang="en-GB" sz="1400" b="1" baseline="-25000" dirty="0" err="1" smtClean="0"/>
                  <a:t>x</a:t>
                </a:r>
                <a:r>
                  <a:rPr lang="en-GB" sz="1400" b="1" dirty="0" smtClean="0"/>
                  <a:t>(</a:t>
                </a:r>
                <a:r>
                  <a:rPr lang="en-GB" sz="1400" b="1" dirty="0" err="1" smtClean="0"/>
                  <a:t>a,b</a:t>
                </a:r>
                <a:r>
                  <a:rPr lang="en-GB" sz="1400" b="1" dirty="0"/>
                  <a:t>) + </a:t>
                </a:r>
                <a:r>
                  <a:rPr lang="en-GB" sz="1400" b="1" dirty="0" err="1"/>
                  <a:t>k</a:t>
                </a:r>
                <a:r>
                  <a:rPr lang="en-GB" sz="1400" b="1" dirty="0" err="1" smtClean="0"/>
                  <a:t>f</a:t>
                </a:r>
                <a:r>
                  <a:rPr lang="en-GB" sz="1400" b="1" baseline="-25000" dirty="0" err="1" smtClean="0"/>
                  <a:t>y</a:t>
                </a:r>
                <a:r>
                  <a:rPr lang="en-GB" sz="1400" b="1" dirty="0" smtClean="0"/>
                  <a:t>(</a:t>
                </a:r>
                <a:r>
                  <a:rPr lang="en-GB" sz="1400" b="1" dirty="0" err="1" smtClean="0"/>
                  <a:t>a,b</a:t>
                </a:r>
                <a:r>
                  <a:rPr lang="en-GB" sz="1400" b="1" dirty="0"/>
                  <a:t>)]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1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GB" sz="1400" b="1" dirty="0"/>
                  <a:t/>
                </a:r>
                <a:r>
                  <a:rPr lang="en-GB" sz="1400" b="1" dirty="0" smtClean="0"/>
                  <a:t>[h</a:t>
                </a:r>
                <a:r>
                  <a:rPr lang="en-GB" sz="1400" b="1" baseline="30000" dirty="0" smtClean="0"/>
                  <a:t>2</a:t>
                </a:r>
                <a:r>
                  <a:rPr lang="en-GB" sz="1400" b="1" dirty="0" smtClean="0"/>
                  <a:t>fxx(a,b</a:t>
                </a:r>
                <a:r>
                  <a:rPr lang="en-GB" sz="1400" b="1" dirty="0"/>
                  <a:t>) + </a:t>
                </a:r>
                <a:r>
                  <a:rPr lang="en-GB" sz="1400" b="1" dirty="0" smtClean="0"/>
                  <a:t>2hkf</a:t>
                </a:r>
                <a:r>
                  <a:rPr lang="en-GB" sz="1400" b="1" baseline="-25000" dirty="0" smtClean="0"/>
                  <a:t>xy</a:t>
                </a:r>
                <a:r>
                  <a:rPr lang="en-GB" sz="1400" b="1" dirty="0" smtClean="0"/>
                  <a:t>(</a:t>
                </a:r>
                <a:r>
                  <a:rPr lang="en-GB" sz="1400" b="1" dirty="0" err="1" smtClean="0"/>
                  <a:t>a,b</a:t>
                </a:r>
                <a:r>
                  <a:rPr lang="en-GB" sz="1400" b="1" dirty="0"/>
                  <a:t>)+ k</a:t>
                </a:r>
                <a:r>
                  <a:rPr lang="en-GB" sz="1400" b="1" baseline="30000" dirty="0" smtClean="0"/>
                  <a:t>2</a:t>
                </a:r>
                <a:r>
                  <a:rPr lang="en-GB" sz="1400" b="1" dirty="0" smtClean="0"/>
                  <a:t>f</a:t>
                </a:r>
                <a:r>
                  <a:rPr lang="en-GB" sz="1400" b="1" baseline="-25000" dirty="0" smtClean="0"/>
                  <a:t>yy</a:t>
                </a:r>
                <a:r>
                  <a:rPr lang="en-GB" sz="1400" b="1" dirty="0" smtClean="0"/>
                  <a:t>(</a:t>
                </a:r>
                <a:r>
                  <a:rPr lang="en-GB" sz="1400" b="1" dirty="0" err="1" smtClean="0"/>
                  <a:t>a,b</a:t>
                </a:r>
                <a:r>
                  <a:rPr lang="en-GB" sz="1400" b="1" dirty="0"/>
                  <a:t>) + ……….]</a:t>
                </a:r>
              </a:p>
              <a:p>
                <a:pPr marL="0" indent="0">
                  <a:buNone/>
                </a:pPr>
                <a:r>
                  <a:rPr lang="en-GB" dirty="0" smtClean="0"/>
                  <a:t>Also putting a = 0,b = 0 in the above equation we get,</a:t>
                </a:r>
              </a:p>
              <a:p>
                <a:pPr marL="0" indent="0">
                  <a:buNone/>
                </a:pPr>
                <a:r>
                  <a:rPr lang="en-GB" sz="1400" b="1" dirty="0" smtClean="0"/>
                  <a:t>f(</a:t>
                </a:r>
                <a:r>
                  <a:rPr lang="en-GB" sz="1400" b="1" dirty="0" err="1"/>
                  <a:t>x</a:t>
                </a:r>
                <a:r>
                  <a:rPr lang="en-GB" sz="1400" b="1" dirty="0" err="1" smtClean="0"/>
                  <a:t>,y</a:t>
                </a:r>
                <a:r>
                  <a:rPr lang="en-GB" sz="1400" b="1" dirty="0" smtClean="0"/>
                  <a:t>) </a:t>
                </a:r>
                <a:r>
                  <a:rPr lang="en-GB" sz="1400" b="1" dirty="0"/>
                  <a:t>= </a:t>
                </a:r>
                <a:r>
                  <a:rPr lang="en-GB" sz="1400" b="1" dirty="0" smtClean="0"/>
                  <a:t>f(0,0) </a:t>
                </a:r>
                <a:r>
                  <a:rPr lang="en-GB" sz="1400" b="1" dirty="0"/>
                  <a:t>+ [</a:t>
                </a:r>
                <a:r>
                  <a:rPr lang="en-GB" sz="1400" b="1" dirty="0" err="1" smtClean="0"/>
                  <a:t>xf</a:t>
                </a:r>
                <a:r>
                  <a:rPr lang="en-GB" sz="1400" b="1" baseline="-25000" dirty="0" err="1" smtClean="0"/>
                  <a:t>x</a:t>
                </a:r>
                <a:r>
                  <a:rPr lang="en-GB" sz="1400" b="1" dirty="0" smtClean="0"/>
                  <a:t>(0,0) </a:t>
                </a:r>
                <a:r>
                  <a:rPr lang="en-GB" sz="1400" b="1" dirty="0"/>
                  <a:t>+ </a:t>
                </a:r>
                <a:r>
                  <a:rPr lang="en-GB" sz="1400" b="1" dirty="0" err="1" smtClean="0"/>
                  <a:t>yf</a:t>
                </a:r>
                <a:r>
                  <a:rPr lang="en-GB" sz="1400" b="1" baseline="-25000" dirty="0" err="1" smtClean="0"/>
                  <a:t>y</a:t>
                </a:r>
                <a:r>
                  <a:rPr lang="en-GB" sz="1400" b="1" dirty="0" smtClean="0"/>
                  <a:t>(0,0)] </a:t>
                </a:r>
                <a:r>
                  <a:rPr lang="en-GB" sz="1400" b="1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1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GB" sz="1400" b="1" dirty="0"/>
                  <a:t/>
                </a:r>
                <a:r>
                  <a:rPr lang="en-GB" sz="1400" b="1" dirty="0" smtClean="0"/>
                  <a:t>[x</a:t>
                </a:r>
                <a:r>
                  <a:rPr lang="en-GB" sz="1400" b="1" baseline="30000" dirty="0" smtClean="0"/>
                  <a:t>2</a:t>
                </a:r>
                <a:r>
                  <a:rPr lang="en-GB" sz="1400" b="1" dirty="0" smtClean="0"/>
                  <a:t>f</a:t>
                </a:r>
                <a:r>
                  <a:rPr lang="en-GB" sz="1400" b="1" baseline="-25000" dirty="0" smtClean="0"/>
                  <a:t>xx</a:t>
                </a:r>
                <a:r>
                  <a:rPr lang="en-GB" sz="1400" b="1" dirty="0" smtClean="0"/>
                  <a:t>(0,0) </a:t>
                </a:r>
                <a:r>
                  <a:rPr lang="en-GB" sz="1400" b="1" dirty="0"/>
                  <a:t>+ </a:t>
                </a:r>
                <a:r>
                  <a:rPr lang="en-GB" sz="1400" b="1" dirty="0" smtClean="0"/>
                  <a:t>2xyf</a:t>
                </a:r>
                <a:r>
                  <a:rPr lang="en-GB" sz="1400" b="1" baseline="-25000" dirty="0" smtClean="0"/>
                  <a:t>xy</a:t>
                </a:r>
                <a:r>
                  <a:rPr lang="en-GB" sz="1400" b="1" dirty="0" smtClean="0"/>
                  <a:t>(0,0)+ y</a:t>
                </a:r>
                <a:r>
                  <a:rPr lang="en-GB" sz="1400" b="1" baseline="30000" dirty="0" smtClean="0"/>
                  <a:t>2</a:t>
                </a:r>
                <a:r>
                  <a:rPr lang="en-GB" sz="1400" b="1" dirty="0" smtClean="0"/>
                  <a:t>f</a:t>
                </a:r>
                <a:r>
                  <a:rPr lang="en-GB" sz="1400" b="1" baseline="-25000" dirty="0" smtClean="0"/>
                  <a:t>yy</a:t>
                </a:r>
                <a:r>
                  <a:rPr lang="en-GB" sz="1400" b="1" dirty="0" smtClean="0"/>
                  <a:t>(0,0) </a:t>
                </a:r>
                <a:r>
                  <a:rPr lang="en-GB" sz="1400" b="1" dirty="0"/>
                  <a:t>+ </a:t>
                </a:r>
                <a:r>
                  <a:rPr lang="en-GB" sz="1400" b="1" dirty="0" smtClean="0"/>
                  <a:t>……….]   </a:t>
                </a:r>
                <a:r>
                  <a:rPr lang="en-GB" dirty="0" smtClean="0"/>
                  <a:t>this is called </a:t>
                </a:r>
                <a:r>
                  <a:rPr lang="en-GB" dirty="0" err="1" smtClean="0"/>
                  <a:t>Maclauren’s</a:t>
                </a:r>
                <a:r>
                  <a:rPr lang="en-GB" dirty="0" smtClean="0"/>
                  <a:t> expansion for two variables.</a:t>
                </a:r>
                <a:endParaRPr lang="en-GB" sz="1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38649" y="257576"/>
                <a:ext cx="9765964" cy="6600423"/>
              </a:xfrm>
              <a:blipFill rotWithShape="0">
                <a:blip r:embed="rId2"/>
                <a:stretch>
                  <a:fillRect/>
                </a:stretch>
              </a:blip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738649" y="4275784"/>
            <a:ext cx="9156878" cy="3219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738649" y="5100033"/>
            <a:ext cx="7817476" cy="3348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738649" y="5937161"/>
            <a:ext cx="6954591" cy="3734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1348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Click="0" advTm="4000">
        <p14:glitter pattern="hexagon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45263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4000">
        <p14:flash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311</TotalTime>
  <Words>39</Words>
  <Application>Microsoft Office PowerPoint</Application>
  <PresentationFormat>Custom</PresentationFormat>
  <Paragraphs>22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Wisp</vt:lpstr>
      <vt:lpstr>    G.K.BHARAD INST. OF ENGG.                   DIVISION: D   SUBJECT: CALCULUS [2110014]                     UNIT-5: PARTIAL DERIVATIVES   CREATED BY: -PAREKH HARDIK                          -LODALIYA NAYAN                          -GOTI GAURAV                          - KABARIYA  SANKET  </vt:lpstr>
      <vt:lpstr>CONTENTES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Rajkot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G.K.BHARAD INST. OF ENGG. DIVISION: D   SUBJECT: CALCULUS [2110014]  UNIT-5: PARTIAL DERIVATIVES</dc:title>
  <dc:creator>Harsh Parekh</dc:creator>
  <cp:lastModifiedBy>Bharad</cp:lastModifiedBy>
  <cp:revision>34</cp:revision>
  <dcterms:created xsi:type="dcterms:W3CDTF">2013-10-17T10:59:25Z</dcterms:created>
  <dcterms:modified xsi:type="dcterms:W3CDTF">2006-12-31T18:39:03Z</dcterms:modified>
</cp:coreProperties>
</file>