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83"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3" d="100"/>
          <a:sy n="33" d="100"/>
        </p:scale>
        <p:origin x="-2436" y="-87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13FB53-4BB8-4C0D-AE77-AA8870C743E2}" type="datetimeFigureOut">
              <a:rPr lang="en-IN" smtClean="0"/>
              <a:pPr/>
              <a:t>12/17/2013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F4EB75-1F53-48BC-94D1-E88E085EEAA1}"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3FB53-4BB8-4C0D-AE77-AA8870C743E2}" type="datetimeFigureOut">
              <a:rPr lang="en-IN" smtClean="0"/>
              <a:pPr/>
              <a:t>12/17/2013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F4EB75-1F53-48BC-94D1-E88E085EEAA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3FB53-4BB8-4C0D-AE77-AA8870C743E2}" type="datetimeFigureOut">
              <a:rPr lang="en-IN" smtClean="0"/>
              <a:pPr/>
              <a:t>12/17/2013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F4EB75-1F53-48BC-94D1-E88E085EEAA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3FB53-4BB8-4C0D-AE77-AA8870C743E2}" type="datetimeFigureOut">
              <a:rPr lang="en-IN" smtClean="0"/>
              <a:pPr/>
              <a:t>12/17/2013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F4EB75-1F53-48BC-94D1-E88E085EEAA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D13FB53-4BB8-4C0D-AE77-AA8870C743E2}" type="datetimeFigureOut">
              <a:rPr lang="en-IN" smtClean="0"/>
              <a:pPr/>
              <a:t>12/17/2013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F4EB75-1F53-48BC-94D1-E88E085EEAA1}"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13FB53-4BB8-4C0D-AE77-AA8870C743E2}" type="datetimeFigureOut">
              <a:rPr lang="en-IN" smtClean="0"/>
              <a:pPr/>
              <a:t>12/17/2013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2F4EB75-1F53-48BC-94D1-E88E085EEAA1}" type="slidenum">
              <a:rPr lang="en-IN" smtClean="0"/>
              <a:pPr/>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13FB53-4BB8-4C0D-AE77-AA8870C743E2}" type="datetimeFigureOut">
              <a:rPr lang="en-IN" smtClean="0"/>
              <a:pPr/>
              <a:t>12/17/2013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2F4EB75-1F53-48BC-94D1-E88E085EEAA1}"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13FB53-4BB8-4C0D-AE77-AA8870C743E2}" type="datetimeFigureOut">
              <a:rPr lang="en-IN" smtClean="0"/>
              <a:pPr/>
              <a:t>12/17/2013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2F4EB75-1F53-48BC-94D1-E88E085EEAA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3FB53-4BB8-4C0D-AE77-AA8870C743E2}" type="datetimeFigureOut">
              <a:rPr lang="en-IN" smtClean="0"/>
              <a:pPr/>
              <a:t>12/17/2013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2F4EB75-1F53-48BC-94D1-E88E085EEAA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D13FB53-4BB8-4C0D-AE77-AA8870C743E2}" type="datetimeFigureOut">
              <a:rPr lang="en-IN" smtClean="0"/>
              <a:pPr/>
              <a:t>12/17/2013</a:t>
            </a:fld>
            <a:endParaRPr lang="en-IN"/>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2F4EB75-1F53-48BC-94D1-E88E085EEAA1}"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3FB53-4BB8-4C0D-AE77-AA8870C743E2}" type="datetimeFigureOut">
              <a:rPr lang="en-IN" smtClean="0"/>
              <a:pPr/>
              <a:t>12/17/2013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2F4EB75-1F53-48BC-94D1-E88E085EEAA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D13FB53-4BB8-4C0D-AE77-AA8870C743E2}" type="datetimeFigureOut">
              <a:rPr lang="en-IN" smtClean="0"/>
              <a:pPr/>
              <a:t>12/17/2013</a:t>
            </a:fld>
            <a:endParaRPr lang="en-IN"/>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IN"/>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2F4EB75-1F53-48BC-94D1-E88E085EEAA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Oceans" TargetMode="External"/><Relationship Id="rId7" Type="http://schemas.openxmlformats.org/officeDocument/2006/relationships/hyperlink" Target="http://en.wikipedia.org/wiki/Satellites" TargetMode="External"/><Relationship Id="rId2" Type="http://schemas.openxmlformats.org/officeDocument/2006/relationships/hyperlink" Target="http://en.wikipedia.org/wiki/Atmosphere" TargetMode="External"/><Relationship Id="rId1" Type="http://schemas.openxmlformats.org/officeDocument/2006/relationships/slideLayout" Target="../slideLayouts/slideLayout2.xml"/><Relationship Id="rId6" Type="http://schemas.openxmlformats.org/officeDocument/2006/relationships/hyperlink" Target="http://en.wikipedia.org/wiki/Aircraft" TargetMode="External"/><Relationship Id="rId5" Type="http://schemas.openxmlformats.org/officeDocument/2006/relationships/hyperlink" Target="http://en.wikipedia.org/wiki/Electromagnetic_radiation" TargetMode="External"/><Relationship Id="rId4" Type="http://schemas.openxmlformats.org/officeDocument/2006/relationships/hyperlink" Target="http://en.wikipedia.org/wiki/Wave_propaga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Photography" TargetMode="External"/><Relationship Id="rId2" Type="http://schemas.openxmlformats.org/officeDocument/2006/relationships/hyperlink" Target="http://en.wikipedia.org/wiki/Sunlight" TargetMode="Externa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hyperlink" Target="http://en.wikipedia.org/wiki/Charge-coupled_devices" TargetMode="External"/><Relationship Id="rId4" Type="http://schemas.openxmlformats.org/officeDocument/2006/relationships/hyperlink" Target="http://en.wikipedia.org/wiki/Infrar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Cartography" TargetMode="External"/><Relationship Id="rId2" Type="http://schemas.openxmlformats.org/officeDocument/2006/relationships/hyperlink" Target="http://en.wikipedia.org/wiki/Geographic_data" TargetMode="Externa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en.wikipedia.org/wiki/Computer_science" TargetMode="External"/><Relationship Id="rId4" Type="http://schemas.openxmlformats.org/officeDocument/2006/relationships/hyperlink" Target="http://en.wikipedia.org/wiki/Statistical_analysi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398064" y="1359893"/>
            <a:ext cx="6430110" cy="1544190"/>
          </a:xfrm>
        </p:spPr>
        <p:txBody>
          <a:bodyPr/>
          <a:lstStyle/>
          <a:p>
            <a:r>
              <a:rPr lang="en-US" dirty="0" smtClean="0"/>
              <a:t>By-</a:t>
            </a:r>
            <a:br>
              <a:rPr lang="en-US" dirty="0" smtClean="0"/>
            </a:br>
            <a:r>
              <a:rPr lang="en-US" dirty="0" smtClean="0"/>
              <a:t>jay </a:t>
            </a:r>
            <a:r>
              <a:rPr lang="en-US" dirty="0" err="1" smtClean="0"/>
              <a:t>patel</a:t>
            </a:r>
            <a:r>
              <a:rPr lang="en-US" dirty="0" smtClean="0"/>
              <a:t>(130110105027)</a:t>
            </a:r>
            <a:br>
              <a:rPr lang="en-US" dirty="0" smtClean="0"/>
            </a:br>
            <a:r>
              <a:rPr lang="en-US" dirty="0" err="1" smtClean="0"/>
              <a:t>aakash</a:t>
            </a:r>
            <a:r>
              <a:rPr lang="en-US" dirty="0" smtClean="0"/>
              <a:t> </a:t>
            </a:r>
            <a:r>
              <a:rPr lang="en-US" dirty="0" err="1" smtClean="0"/>
              <a:t>patel</a:t>
            </a:r>
            <a:r>
              <a:rPr lang="en-US" dirty="0" smtClean="0"/>
              <a:t> (130110105001)</a:t>
            </a:r>
            <a:br>
              <a:rPr lang="en-US" dirty="0" smtClean="0"/>
            </a:br>
            <a:r>
              <a:rPr lang="en-US" dirty="0" err="1" smtClean="0"/>
              <a:t>urvish</a:t>
            </a:r>
            <a:r>
              <a:rPr lang="en-US" dirty="0" smtClean="0"/>
              <a:t> </a:t>
            </a:r>
            <a:r>
              <a:rPr lang="en-US" dirty="0" err="1" smtClean="0"/>
              <a:t>soni</a:t>
            </a:r>
            <a:r>
              <a:rPr lang="en-US" dirty="0" smtClean="0"/>
              <a:t>(130110105059)</a:t>
            </a:r>
            <a:endParaRPr lang="en-US" dirty="0"/>
          </a:p>
        </p:txBody>
      </p:sp>
      <p:sp>
        <p:nvSpPr>
          <p:cNvPr id="3" name="Subtitle 2"/>
          <p:cNvSpPr>
            <a:spLocks noGrp="1"/>
          </p:cNvSpPr>
          <p:nvPr>
            <p:ph type="subTitle" idx="1"/>
          </p:nvPr>
        </p:nvSpPr>
        <p:spPr>
          <a:xfrm rot="19140000">
            <a:off x="2892014" y="2371581"/>
            <a:ext cx="6730707" cy="3667057"/>
          </a:xfrm>
        </p:spPr>
        <p:txBody>
          <a:bodyPr>
            <a:normAutofit/>
          </a:bodyPr>
          <a:lstStyle/>
          <a:p>
            <a:r>
              <a:rPr sz="3200" b="1" smtClean="0"/>
              <a:t>guided by:dr. k priyan &amp;Prof. Snehal </a:t>
            </a:r>
            <a:r>
              <a:rPr sz="3200" b="1" smtClean="0"/>
              <a:t>Popli</a:t>
            </a:r>
          </a:p>
          <a:p>
            <a:r>
              <a:rPr sz="2400" smtClean="0"/>
              <a:t>CIVIL &amp; STRUCTURAL ENGG DEPT</a:t>
            </a:r>
          </a:p>
          <a:p>
            <a:pPr algn="ctr"/>
            <a:r>
              <a:rPr sz="2400" smtClean="0"/>
              <a:t>G H PATEL COLLEGE OF ENGG &amp;TECH (011), VALLABH VIDYANAGAR</a:t>
            </a:r>
            <a:endParaRPr sz="2400" smtClean="0"/>
          </a:p>
          <a:p>
            <a:endParaRPr lang="en-US" sz="2400" dirty="0"/>
          </a:p>
        </p:txBody>
      </p:sp>
      <p:pic>
        <p:nvPicPr>
          <p:cNvPr id="4" name="Picture 3" descr="download.jpg"/>
          <p:cNvPicPr>
            <a:picLocks noChangeAspect="1"/>
          </p:cNvPicPr>
          <p:nvPr/>
        </p:nvPicPr>
        <p:blipFill>
          <a:blip r:embed="rId2"/>
          <a:stretch>
            <a:fillRect/>
          </a:stretch>
        </p:blipFill>
        <p:spPr>
          <a:xfrm>
            <a:off x="0" y="0"/>
            <a:ext cx="2543175" cy="18002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520940" cy="548640"/>
          </a:xfrm>
        </p:spPr>
        <p:txBody>
          <a:bodyPr/>
          <a:lstStyle/>
          <a:p>
            <a:pPr algn="ctr"/>
            <a:r>
              <a:rPr lang="en-US" sz="4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Jokerman" pitchFamily="82" charset="0"/>
              </a:rPr>
              <a:t>The User Segment</a:t>
            </a:r>
            <a:endParaRPr lang="en-IN" sz="44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Jokerman" pitchFamily="82" charset="0"/>
            </a:endParaRPr>
          </a:p>
        </p:txBody>
      </p:sp>
      <p:sp>
        <p:nvSpPr>
          <p:cNvPr id="3" name="Content Placeholder 2"/>
          <p:cNvSpPr>
            <a:spLocks noGrp="1"/>
          </p:cNvSpPr>
          <p:nvPr>
            <p:ph idx="1"/>
          </p:nvPr>
        </p:nvSpPr>
        <p:spPr>
          <a:xfrm>
            <a:off x="899592" y="1052736"/>
            <a:ext cx="7520940" cy="3579849"/>
          </a:xfrm>
        </p:spPr>
        <p:txBody>
          <a:bodyPr/>
          <a:lstStyle/>
          <a:p>
            <a:r>
              <a:rPr lang="en-US" dirty="0" smtClean="0">
                <a:latin typeface="Lucida Calligraphy" pitchFamily="66" charset="0"/>
              </a:rPr>
              <a:t>This provides </a:t>
            </a:r>
          </a:p>
          <a:p>
            <a:r>
              <a:rPr lang="en-US" dirty="0" smtClean="0">
                <a:latin typeface="Lucida Calligraphy" pitchFamily="66" charset="0"/>
              </a:rPr>
              <a:t>1.Navigation</a:t>
            </a:r>
          </a:p>
          <a:p>
            <a:r>
              <a:rPr lang="en-US" dirty="0" smtClean="0">
                <a:latin typeface="Lucida Calligraphy" pitchFamily="66" charset="0"/>
              </a:rPr>
              <a:t>2.Timing</a:t>
            </a:r>
            <a:endParaRPr lang="en-IN" dirty="0">
              <a:latin typeface="Lucida Calligraphy" pitchFamily="66"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72000" y="1340768"/>
            <a:ext cx="4272474" cy="32043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555776" y="1111899"/>
            <a:ext cx="1834902" cy="36620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3140968"/>
            <a:ext cx="1390000" cy="1853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753664728"/>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4211"/>
            <a:ext cx="7520940" cy="581744"/>
          </a:xfrm>
        </p:spPr>
        <p:txBody>
          <a:bodyPr>
            <a:normAutofit/>
          </a:bodyPr>
          <a:lstStyle/>
          <a:p>
            <a:pPr algn="ctr"/>
            <a:r>
              <a:rPr lang="en-US" sz="2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rPr>
              <a:t>THE SATELLITE CONSTELLITION</a:t>
            </a:r>
            <a:endParaRPr lang="en-IN" sz="24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endParaRPr>
          </a:p>
        </p:txBody>
      </p:sp>
      <p:sp>
        <p:nvSpPr>
          <p:cNvPr id="3" name="Content Placeholder 2"/>
          <p:cNvSpPr>
            <a:spLocks noGrp="1"/>
          </p:cNvSpPr>
          <p:nvPr>
            <p:ph idx="1"/>
          </p:nvPr>
        </p:nvSpPr>
        <p:spPr>
          <a:xfrm>
            <a:off x="827584" y="1052736"/>
            <a:ext cx="7520940" cy="3579849"/>
          </a:xfrm>
        </p:spPr>
        <p:txBody>
          <a:bodyPr>
            <a:normAutofit fontScale="55000" lnSpcReduction="20000"/>
          </a:bodyPr>
          <a:lstStyle/>
          <a:p>
            <a:pPr>
              <a:buFont typeface="Wingdings" pitchFamily="2" charset="2"/>
              <a:buChar char="v"/>
            </a:pPr>
            <a:r>
              <a:rPr lang="en-IN" sz="2200" b="0" i="0" u="none" strike="noStrike" baseline="0" dirty="0" smtClean="0">
                <a:latin typeface="Century Schoolbook" pitchFamily="18" charset="0"/>
              </a:rPr>
              <a:t>At an altitude of approximately 20,200km, a constellation of 24 satellites functioning…</a:t>
            </a:r>
          </a:p>
          <a:p>
            <a:pPr>
              <a:buFont typeface="Wingdings" pitchFamily="2" charset="2"/>
              <a:buChar char="v"/>
            </a:pPr>
            <a:endParaRPr lang="en-IN" sz="2200" b="0" i="0" u="none" strike="noStrike" baseline="0" dirty="0" smtClean="0">
              <a:latin typeface="Century Schoolbook" pitchFamily="18" charset="0"/>
            </a:endParaRPr>
          </a:p>
          <a:p>
            <a:pPr>
              <a:buFont typeface="Wingdings" pitchFamily="2" charset="2"/>
              <a:buChar char="v"/>
            </a:pPr>
            <a:r>
              <a:rPr lang="en-IN" sz="2200" b="0" i="0" u="none" strike="noStrike" baseline="0" dirty="0" smtClean="0">
                <a:latin typeface="Century Schoolbook" pitchFamily="18" charset="0"/>
              </a:rPr>
              <a:t>This</a:t>
            </a:r>
            <a:r>
              <a:rPr lang="en-IN" sz="2200" b="0" i="0" u="none" strike="noStrike" dirty="0" smtClean="0">
                <a:latin typeface="Century Schoolbook" pitchFamily="18" charset="0"/>
              </a:rPr>
              <a:t> </a:t>
            </a:r>
            <a:r>
              <a:rPr lang="en-IN" sz="2200" b="0" i="0" u="none" strike="noStrike" baseline="0" dirty="0" smtClean="0">
                <a:latin typeface="Century Schoolbook" pitchFamily="18" charset="0"/>
              </a:rPr>
              <a:t>satellite </a:t>
            </a:r>
            <a:r>
              <a:rPr lang="en-IN" sz="2200" b="0" i="0" u="none" strike="noStrike" baseline="0" dirty="0" err="1" smtClean="0">
                <a:latin typeface="Century Schoolbook" pitchFamily="18" charset="0"/>
              </a:rPr>
              <a:t>constellition</a:t>
            </a:r>
            <a:r>
              <a:rPr lang="en-IN" sz="2200" b="0" i="0" u="none" strike="noStrike" baseline="0" dirty="0" smtClean="0">
                <a:latin typeface="Century Schoolbook" pitchFamily="18" charset="0"/>
              </a:rPr>
              <a:t> is sufficient to ensure that there will always be </a:t>
            </a:r>
            <a:r>
              <a:rPr lang="en-IN" sz="2200" b="0" i="1" u="none" strike="noStrike" baseline="0" dirty="0" smtClean="0">
                <a:latin typeface="Century Schoolbook" pitchFamily="18" charset="0"/>
              </a:rPr>
              <a:t>at least four satellites visible</a:t>
            </a:r>
            <a:r>
              <a:rPr lang="en-IN" sz="2200" b="0" i="0" u="none" strike="noStrike" baseline="0" dirty="0" smtClean="0">
                <a:latin typeface="Century Schoolbook" pitchFamily="18" charset="0"/>
              </a:rPr>
              <a:t>, at all</a:t>
            </a:r>
            <a:r>
              <a:rPr lang="en-IN" sz="2200" b="0" i="0" u="none" strike="noStrike" dirty="0" smtClean="0">
                <a:latin typeface="Century Schoolbook" pitchFamily="18" charset="0"/>
              </a:rPr>
              <a:t> </a:t>
            </a:r>
            <a:r>
              <a:rPr lang="en-IN" sz="2200" b="0" i="0" u="none" strike="noStrike" baseline="0" dirty="0" smtClean="0">
                <a:latin typeface="Century Schoolbook" pitchFamily="18" charset="0"/>
              </a:rPr>
              <a:t>unobstructed sites on the globe. Typically there are 6 to 10 satellites visible most of the day.</a:t>
            </a:r>
          </a:p>
          <a:p>
            <a:endParaRPr lang="en-US" sz="2200" dirty="0" smtClean="0">
              <a:latin typeface="Century Schoolbook" pitchFamily="18" charset="0"/>
            </a:endParaRPr>
          </a:p>
          <a:p>
            <a:endParaRPr lang="en-IN" sz="2200" b="0" i="0" u="none" strike="noStrike" baseline="0" dirty="0" smtClean="0">
              <a:latin typeface="Century Schoolbook" pitchFamily="18" charset="0"/>
            </a:endParaRPr>
          </a:p>
          <a:p>
            <a:r>
              <a:rPr lang="en-IN" sz="2000" u="sng" dirty="0">
                <a:latin typeface="Century Schoolbook" pitchFamily="18" charset="0"/>
              </a:rPr>
              <a:t>As the GPS satellites are in nearly circular orbits, at an altitude of approximately 20,200km above </a:t>
            </a:r>
            <a:r>
              <a:rPr lang="en-IN" sz="2000" u="sng" dirty="0" smtClean="0">
                <a:latin typeface="Century Schoolbook" pitchFamily="18" charset="0"/>
              </a:rPr>
              <a:t>the Earth, this </a:t>
            </a:r>
            <a:r>
              <a:rPr lang="en-IN" sz="2000" u="sng" dirty="0">
                <a:latin typeface="Century Schoolbook" pitchFamily="18" charset="0"/>
              </a:rPr>
              <a:t>has a number of consequences:</a:t>
            </a:r>
          </a:p>
          <a:p>
            <a:pPr>
              <a:buFont typeface="Wingdings" pitchFamily="2" charset="2"/>
              <a:buChar char="Ø"/>
            </a:pPr>
            <a:r>
              <a:rPr lang="en-IN" sz="2000" dirty="0" smtClean="0">
                <a:latin typeface="Century Schoolbook" pitchFamily="18" charset="0"/>
              </a:rPr>
              <a:t>Their </a:t>
            </a:r>
            <a:r>
              <a:rPr lang="en-IN" sz="2000" dirty="0">
                <a:latin typeface="Century Schoolbook" pitchFamily="18" charset="0"/>
              </a:rPr>
              <a:t>orbital period is approximately 11hrs 58mins, so that each satellite makes two </a:t>
            </a:r>
            <a:r>
              <a:rPr lang="en-IN" sz="2000" dirty="0" smtClean="0">
                <a:latin typeface="Century Schoolbook" pitchFamily="18" charset="0"/>
              </a:rPr>
              <a:t>revolutions in </a:t>
            </a:r>
            <a:r>
              <a:rPr lang="en-IN" sz="2000" dirty="0">
                <a:latin typeface="Century Schoolbook" pitchFamily="18" charset="0"/>
              </a:rPr>
              <a:t>one sidereal day (the period taken for the earth to complete one rotation about its axis </a:t>
            </a:r>
            <a:r>
              <a:rPr lang="en-IN" sz="2000" dirty="0" smtClean="0">
                <a:latin typeface="Century Schoolbook" pitchFamily="18" charset="0"/>
              </a:rPr>
              <a:t>with respect </a:t>
            </a:r>
            <a:r>
              <a:rPr lang="en-IN" sz="2000" dirty="0">
                <a:latin typeface="Century Schoolbook" pitchFamily="18" charset="0"/>
              </a:rPr>
              <a:t>to the stars).</a:t>
            </a:r>
          </a:p>
          <a:p>
            <a:pPr>
              <a:buFont typeface="Wingdings" pitchFamily="2" charset="2"/>
              <a:buChar char="Ø"/>
            </a:pPr>
            <a:r>
              <a:rPr lang="en-IN" sz="2000" dirty="0" smtClean="0">
                <a:latin typeface="Century Schoolbook" pitchFamily="18" charset="0"/>
              </a:rPr>
              <a:t>At </a:t>
            </a:r>
            <a:r>
              <a:rPr lang="en-IN" sz="2000" dirty="0">
                <a:latin typeface="Century Schoolbook" pitchFamily="18" charset="0"/>
              </a:rPr>
              <a:t>the end of a sidereal day (23hrs 56mins in length) the satellites are again over the same</a:t>
            </a:r>
          </a:p>
          <a:p>
            <a:pPr marL="0" indent="0"/>
            <a:r>
              <a:rPr lang="en-IN" sz="2000" dirty="0" smtClean="0">
                <a:latin typeface="Century Schoolbook" pitchFamily="18" charset="0"/>
              </a:rPr>
              <a:t>           position </a:t>
            </a:r>
            <a:r>
              <a:rPr lang="en-IN" sz="2000" dirty="0">
                <a:latin typeface="Century Schoolbook" pitchFamily="18" charset="0"/>
              </a:rPr>
              <a:t>on earth.</a:t>
            </a:r>
          </a:p>
          <a:p>
            <a:pPr>
              <a:buFont typeface="Wingdings" pitchFamily="2" charset="2"/>
              <a:buChar char="Ø"/>
            </a:pPr>
            <a:r>
              <a:rPr lang="en-IN" sz="2000" dirty="0" smtClean="0">
                <a:latin typeface="Century Schoolbook" pitchFamily="18" charset="0"/>
              </a:rPr>
              <a:t>The </a:t>
            </a:r>
            <a:r>
              <a:rPr lang="en-IN" sz="2000" dirty="0">
                <a:latin typeface="Century Schoolbook" pitchFamily="18" charset="0"/>
              </a:rPr>
              <a:t>orbit </a:t>
            </a:r>
            <a:r>
              <a:rPr lang="en-IN" sz="2000" dirty="0" err="1">
                <a:latin typeface="Century Schoolbook" pitchFamily="18" charset="0"/>
              </a:rPr>
              <a:t>groundtrack</a:t>
            </a:r>
            <a:r>
              <a:rPr lang="en-IN" sz="2000" dirty="0">
                <a:latin typeface="Century Schoolbook" pitchFamily="18" charset="0"/>
              </a:rPr>
              <a:t> approximately repeats each day, except that there is a very small drift </a:t>
            </a:r>
            <a:r>
              <a:rPr lang="en-IN" sz="2000" dirty="0" smtClean="0">
                <a:latin typeface="Century Schoolbook" pitchFamily="18" charset="0"/>
              </a:rPr>
              <a:t>of the </a:t>
            </a:r>
            <a:r>
              <a:rPr lang="en-IN" sz="2000" dirty="0">
                <a:latin typeface="Century Schoolbook" pitchFamily="18" charset="0"/>
              </a:rPr>
              <a:t>orbital plane to the west which is arrested by periodic manoeuvres.</a:t>
            </a:r>
          </a:p>
          <a:p>
            <a:pPr marL="0" indent="0">
              <a:buNone/>
            </a:pPr>
            <a:endParaRPr lang="en-IN" sz="2000" dirty="0">
              <a:latin typeface="Century Schoolbook"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64288" y="116631"/>
            <a:ext cx="1610120" cy="1318649"/>
          </a:xfrm>
          <a:prstGeom prst="rect">
            <a:avLst/>
          </a:prstGeom>
        </p:spPr>
      </p:pic>
    </p:spTree>
    <p:extLst>
      <p:ext uri="{BB962C8B-B14F-4D97-AF65-F5344CB8AC3E}">
        <p14:creationId xmlns="" xmlns:p14="http://schemas.microsoft.com/office/powerpoint/2010/main" val="1002821202"/>
      </p:ext>
    </p:extLst>
  </p:cSld>
  <p:clrMapOvr>
    <a:masterClrMapping/>
  </p:clrMapOvr>
  <mc:AlternateContent xmlns:mc="http://schemas.openxmlformats.org/markup-compatibility/2006">
    <mc:Choice xmlns="" xmlns:p14="http://schemas.microsoft.com/office/powerpoint/2010/main" Requires="p14">
      <p:transition spd="slow" p14:dur="150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9" presetClass="emph" presetSubtype="0" fill="hold" nodeType="clickEffect">
                                  <p:stCondLst>
                                    <p:cond delay="0"/>
                                  </p:stCondLst>
                                  <p:childTnLst>
                                    <p:animClr clrSpc="rgb" dir="cw">
                                      <p:cBhvr override="childStyle">
                                        <p:cTn id="10" dur="500" fill="hold"/>
                                        <p:tgtEl>
                                          <p:spTgt spid="3">
                                            <p:txEl>
                                              <p:pRg st="0" end="0"/>
                                            </p:txEl>
                                          </p:spTgt>
                                        </p:tgtEl>
                                        <p:attrNameLst>
                                          <p:attrName>style.color</p:attrName>
                                        </p:attrNameLst>
                                      </p:cBhvr>
                                      <p:to>
                                        <a:schemeClr val="accent2"/>
                                      </p:to>
                                    </p:animClr>
                                    <p:animClr clrSpc="rgb" dir="cw">
                                      <p:cBhvr>
                                        <p:cTn id="11" dur="500" fill="hold"/>
                                        <p:tgtEl>
                                          <p:spTgt spid="3">
                                            <p:txEl>
                                              <p:pRg st="0" end="0"/>
                                            </p:txEl>
                                          </p:spTgt>
                                        </p:tgtEl>
                                        <p:attrNameLst>
                                          <p:attrName>fillcolor</p:attrName>
                                        </p:attrNameLst>
                                      </p:cBhvr>
                                      <p:to>
                                        <a:schemeClr val="accent2"/>
                                      </p:to>
                                    </p:animClr>
                                    <p:set>
                                      <p:cBhvr>
                                        <p:cTn id="12" dur="500" fill="hold"/>
                                        <p:tgtEl>
                                          <p:spTgt spid="3">
                                            <p:txEl>
                                              <p:pRg st="0" end="0"/>
                                            </p:txEl>
                                          </p:spTgt>
                                        </p:tgtEl>
                                        <p:attrNameLst>
                                          <p:attrName>fill.type</p:attrName>
                                        </p:attrNameLst>
                                      </p:cBhvr>
                                      <p:to>
                                        <p:strVal val="solid"/>
                                      </p:to>
                                    </p:set>
                                    <p:set>
                                      <p:cBhvr>
                                        <p:cTn id="13" dur="500" fill="hold"/>
                                        <p:tgtEl>
                                          <p:spTgt spid="3">
                                            <p:txEl>
                                              <p:pRg st="0" end="0"/>
                                            </p:txEl>
                                          </p:spTgt>
                                        </p:tgtEl>
                                        <p:attrNameLst>
                                          <p:attrName>fill.on</p:attrName>
                                        </p:attrNameLst>
                                      </p:cBhvr>
                                      <p:to>
                                        <p:strVal val="true"/>
                                      </p:to>
                                    </p:set>
                                  </p:childTnLst>
                                </p:cTn>
                              </p:par>
                              <p:par>
                                <p:cTn id="14" presetID="19" presetClass="emph" presetSubtype="0" fill="hold" nodeType="withEffect">
                                  <p:stCondLst>
                                    <p:cond delay="0"/>
                                  </p:stCondLst>
                                  <p:childTnLst>
                                    <p:animClr clrSpc="rgb" dir="cw">
                                      <p:cBhvr override="childStyle">
                                        <p:cTn id="15" dur="500" fill="hold"/>
                                        <p:tgtEl>
                                          <p:spTgt spid="3">
                                            <p:txEl>
                                              <p:pRg st="2" end="2"/>
                                            </p:txEl>
                                          </p:spTgt>
                                        </p:tgtEl>
                                        <p:attrNameLst>
                                          <p:attrName>style.color</p:attrName>
                                        </p:attrNameLst>
                                      </p:cBhvr>
                                      <p:to>
                                        <a:schemeClr val="accent2"/>
                                      </p:to>
                                    </p:animClr>
                                    <p:animClr clrSpc="rgb" dir="cw">
                                      <p:cBhvr>
                                        <p:cTn id="16" dur="500" fill="hold"/>
                                        <p:tgtEl>
                                          <p:spTgt spid="3">
                                            <p:txEl>
                                              <p:pRg st="2" end="2"/>
                                            </p:txEl>
                                          </p:spTgt>
                                        </p:tgtEl>
                                        <p:attrNameLst>
                                          <p:attrName>fillcolor</p:attrName>
                                        </p:attrNameLst>
                                      </p:cBhvr>
                                      <p:to>
                                        <a:schemeClr val="accent2"/>
                                      </p:to>
                                    </p:animClr>
                                    <p:set>
                                      <p:cBhvr>
                                        <p:cTn id="17" dur="500" fill="hold"/>
                                        <p:tgtEl>
                                          <p:spTgt spid="3">
                                            <p:txEl>
                                              <p:pRg st="2" end="2"/>
                                            </p:txEl>
                                          </p:spTgt>
                                        </p:tgtEl>
                                        <p:attrNameLst>
                                          <p:attrName>fill.type</p:attrName>
                                        </p:attrNameLst>
                                      </p:cBhvr>
                                      <p:to>
                                        <p:strVal val="solid"/>
                                      </p:to>
                                    </p:set>
                                    <p:set>
                                      <p:cBhvr>
                                        <p:cTn id="18" dur="500" fill="hold"/>
                                        <p:tgtEl>
                                          <p:spTgt spid="3">
                                            <p:txEl>
                                              <p:pRg st="2" end="2"/>
                                            </p:txEl>
                                          </p:spTgt>
                                        </p:tgtEl>
                                        <p:attrNameLst>
                                          <p:attrName>fill.on</p:attrName>
                                        </p:attrNameLst>
                                      </p:cBhvr>
                                      <p:to>
                                        <p:strVal val="true"/>
                                      </p:to>
                                    </p:set>
                                  </p:childTnLst>
                                </p:cTn>
                              </p:par>
                              <p:par>
                                <p:cTn id="19" presetID="19" presetClass="emph" presetSubtype="0" fill="hold" nodeType="withEffect">
                                  <p:stCondLst>
                                    <p:cond delay="0"/>
                                  </p:stCondLst>
                                  <p:childTnLst>
                                    <p:animClr clrSpc="rgb" dir="cw">
                                      <p:cBhvr override="childStyle">
                                        <p:cTn id="20" dur="500" fill="hold"/>
                                        <p:tgtEl>
                                          <p:spTgt spid="3">
                                            <p:txEl>
                                              <p:pRg st="5" end="5"/>
                                            </p:txEl>
                                          </p:spTgt>
                                        </p:tgtEl>
                                        <p:attrNameLst>
                                          <p:attrName>style.color</p:attrName>
                                        </p:attrNameLst>
                                      </p:cBhvr>
                                      <p:to>
                                        <a:schemeClr val="accent2"/>
                                      </p:to>
                                    </p:animClr>
                                    <p:animClr clrSpc="rgb" dir="cw">
                                      <p:cBhvr>
                                        <p:cTn id="21" dur="500" fill="hold"/>
                                        <p:tgtEl>
                                          <p:spTgt spid="3">
                                            <p:txEl>
                                              <p:pRg st="5" end="5"/>
                                            </p:txEl>
                                          </p:spTgt>
                                        </p:tgtEl>
                                        <p:attrNameLst>
                                          <p:attrName>fillcolor</p:attrName>
                                        </p:attrNameLst>
                                      </p:cBhvr>
                                      <p:to>
                                        <a:schemeClr val="accent2"/>
                                      </p:to>
                                    </p:animClr>
                                    <p:set>
                                      <p:cBhvr>
                                        <p:cTn id="22" dur="500" fill="hold"/>
                                        <p:tgtEl>
                                          <p:spTgt spid="3">
                                            <p:txEl>
                                              <p:pRg st="5" end="5"/>
                                            </p:txEl>
                                          </p:spTgt>
                                        </p:tgtEl>
                                        <p:attrNameLst>
                                          <p:attrName>fill.type</p:attrName>
                                        </p:attrNameLst>
                                      </p:cBhvr>
                                      <p:to>
                                        <p:strVal val="solid"/>
                                      </p:to>
                                    </p:set>
                                    <p:set>
                                      <p:cBhvr>
                                        <p:cTn id="23" dur="500" fill="hold"/>
                                        <p:tgtEl>
                                          <p:spTgt spid="3">
                                            <p:txEl>
                                              <p:pRg st="5" end="5"/>
                                            </p:txEl>
                                          </p:spTgt>
                                        </p:tgtEl>
                                        <p:attrNameLst>
                                          <p:attrName>fill.on</p:attrName>
                                        </p:attrNameLst>
                                      </p:cBhvr>
                                      <p:to>
                                        <p:strVal val="true"/>
                                      </p:to>
                                    </p:set>
                                  </p:childTnLst>
                                </p:cTn>
                              </p:par>
                              <p:par>
                                <p:cTn id="24" presetID="19" presetClass="emph" presetSubtype="0" fill="hold" nodeType="withEffect">
                                  <p:stCondLst>
                                    <p:cond delay="0"/>
                                  </p:stCondLst>
                                  <p:childTnLst>
                                    <p:animClr clrSpc="rgb" dir="cw">
                                      <p:cBhvr override="childStyle">
                                        <p:cTn id="25" dur="500" fill="hold"/>
                                        <p:tgtEl>
                                          <p:spTgt spid="3">
                                            <p:txEl>
                                              <p:pRg st="6" end="6"/>
                                            </p:txEl>
                                          </p:spTgt>
                                        </p:tgtEl>
                                        <p:attrNameLst>
                                          <p:attrName>style.color</p:attrName>
                                        </p:attrNameLst>
                                      </p:cBhvr>
                                      <p:to>
                                        <a:schemeClr val="accent2"/>
                                      </p:to>
                                    </p:animClr>
                                    <p:animClr clrSpc="rgb" dir="cw">
                                      <p:cBhvr>
                                        <p:cTn id="26" dur="500" fill="hold"/>
                                        <p:tgtEl>
                                          <p:spTgt spid="3">
                                            <p:txEl>
                                              <p:pRg st="6" end="6"/>
                                            </p:txEl>
                                          </p:spTgt>
                                        </p:tgtEl>
                                        <p:attrNameLst>
                                          <p:attrName>fillcolor</p:attrName>
                                        </p:attrNameLst>
                                      </p:cBhvr>
                                      <p:to>
                                        <a:schemeClr val="accent2"/>
                                      </p:to>
                                    </p:animClr>
                                    <p:set>
                                      <p:cBhvr>
                                        <p:cTn id="27" dur="500" fill="hold"/>
                                        <p:tgtEl>
                                          <p:spTgt spid="3">
                                            <p:txEl>
                                              <p:pRg st="6" end="6"/>
                                            </p:txEl>
                                          </p:spTgt>
                                        </p:tgtEl>
                                        <p:attrNameLst>
                                          <p:attrName>fill.type</p:attrName>
                                        </p:attrNameLst>
                                      </p:cBhvr>
                                      <p:to>
                                        <p:strVal val="solid"/>
                                      </p:to>
                                    </p:set>
                                    <p:set>
                                      <p:cBhvr>
                                        <p:cTn id="28" dur="500" fill="hold"/>
                                        <p:tgtEl>
                                          <p:spTgt spid="3">
                                            <p:txEl>
                                              <p:pRg st="6" end="6"/>
                                            </p:txEl>
                                          </p:spTgt>
                                        </p:tgtEl>
                                        <p:attrNameLst>
                                          <p:attrName>fill.on</p:attrName>
                                        </p:attrNameLst>
                                      </p:cBhvr>
                                      <p:to>
                                        <p:strVal val="true"/>
                                      </p:to>
                                    </p:set>
                                  </p:childTnLst>
                                </p:cTn>
                              </p:par>
                              <p:par>
                                <p:cTn id="29" presetID="19" presetClass="emph" presetSubtype="0" fill="hold" nodeType="withEffect">
                                  <p:stCondLst>
                                    <p:cond delay="0"/>
                                  </p:stCondLst>
                                  <p:childTnLst>
                                    <p:animClr clrSpc="rgb" dir="cw">
                                      <p:cBhvr override="childStyle">
                                        <p:cTn id="30" dur="500" fill="hold"/>
                                        <p:tgtEl>
                                          <p:spTgt spid="3">
                                            <p:txEl>
                                              <p:pRg st="7" end="7"/>
                                            </p:txEl>
                                          </p:spTgt>
                                        </p:tgtEl>
                                        <p:attrNameLst>
                                          <p:attrName>style.color</p:attrName>
                                        </p:attrNameLst>
                                      </p:cBhvr>
                                      <p:to>
                                        <a:schemeClr val="accent2"/>
                                      </p:to>
                                    </p:animClr>
                                    <p:animClr clrSpc="rgb" dir="cw">
                                      <p:cBhvr>
                                        <p:cTn id="31" dur="500" fill="hold"/>
                                        <p:tgtEl>
                                          <p:spTgt spid="3">
                                            <p:txEl>
                                              <p:pRg st="7" end="7"/>
                                            </p:txEl>
                                          </p:spTgt>
                                        </p:tgtEl>
                                        <p:attrNameLst>
                                          <p:attrName>fillcolor</p:attrName>
                                        </p:attrNameLst>
                                      </p:cBhvr>
                                      <p:to>
                                        <a:schemeClr val="accent2"/>
                                      </p:to>
                                    </p:animClr>
                                    <p:set>
                                      <p:cBhvr>
                                        <p:cTn id="32" dur="500" fill="hold"/>
                                        <p:tgtEl>
                                          <p:spTgt spid="3">
                                            <p:txEl>
                                              <p:pRg st="7" end="7"/>
                                            </p:txEl>
                                          </p:spTgt>
                                        </p:tgtEl>
                                        <p:attrNameLst>
                                          <p:attrName>fill.type</p:attrName>
                                        </p:attrNameLst>
                                      </p:cBhvr>
                                      <p:to>
                                        <p:strVal val="solid"/>
                                      </p:to>
                                    </p:set>
                                    <p:set>
                                      <p:cBhvr>
                                        <p:cTn id="33" dur="500" fill="hold"/>
                                        <p:tgtEl>
                                          <p:spTgt spid="3">
                                            <p:txEl>
                                              <p:pRg st="7" end="7"/>
                                            </p:txEl>
                                          </p:spTgt>
                                        </p:tgtEl>
                                        <p:attrNameLst>
                                          <p:attrName>fill.on</p:attrName>
                                        </p:attrNameLst>
                                      </p:cBhvr>
                                      <p:to>
                                        <p:strVal val="true"/>
                                      </p:to>
                                    </p:set>
                                  </p:childTnLst>
                                </p:cTn>
                              </p:par>
                              <p:par>
                                <p:cTn id="34" presetID="19" presetClass="emph" presetSubtype="0" fill="hold" nodeType="withEffect">
                                  <p:stCondLst>
                                    <p:cond delay="0"/>
                                  </p:stCondLst>
                                  <p:childTnLst>
                                    <p:animClr clrSpc="rgb" dir="cw">
                                      <p:cBhvr override="childStyle">
                                        <p:cTn id="35" dur="500" fill="hold"/>
                                        <p:tgtEl>
                                          <p:spTgt spid="3">
                                            <p:txEl>
                                              <p:pRg st="8" end="8"/>
                                            </p:txEl>
                                          </p:spTgt>
                                        </p:tgtEl>
                                        <p:attrNameLst>
                                          <p:attrName>style.color</p:attrName>
                                        </p:attrNameLst>
                                      </p:cBhvr>
                                      <p:to>
                                        <a:schemeClr val="accent2"/>
                                      </p:to>
                                    </p:animClr>
                                    <p:animClr clrSpc="rgb" dir="cw">
                                      <p:cBhvr>
                                        <p:cTn id="36" dur="500" fill="hold"/>
                                        <p:tgtEl>
                                          <p:spTgt spid="3">
                                            <p:txEl>
                                              <p:pRg st="8" end="8"/>
                                            </p:txEl>
                                          </p:spTgt>
                                        </p:tgtEl>
                                        <p:attrNameLst>
                                          <p:attrName>fillcolor</p:attrName>
                                        </p:attrNameLst>
                                      </p:cBhvr>
                                      <p:to>
                                        <a:schemeClr val="accent2"/>
                                      </p:to>
                                    </p:animClr>
                                    <p:set>
                                      <p:cBhvr>
                                        <p:cTn id="37" dur="500" fill="hold"/>
                                        <p:tgtEl>
                                          <p:spTgt spid="3">
                                            <p:txEl>
                                              <p:pRg st="8" end="8"/>
                                            </p:txEl>
                                          </p:spTgt>
                                        </p:tgtEl>
                                        <p:attrNameLst>
                                          <p:attrName>fill.type</p:attrName>
                                        </p:attrNameLst>
                                      </p:cBhvr>
                                      <p:to>
                                        <p:strVal val="solid"/>
                                      </p:to>
                                    </p:set>
                                    <p:set>
                                      <p:cBhvr>
                                        <p:cTn id="38" dur="500" fill="hold"/>
                                        <p:tgtEl>
                                          <p:spTgt spid="3">
                                            <p:txEl>
                                              <p:pRg st="8" end="8"/>
                                            </p:txEl>
                                          </p:spTgt>
                                        </p:tgtEl>
                                        <p:attrNameLst>
                                          <p:attrName>fill.on</p:attrName>
                                        </p:attrNameLst>
                                      </p:cBhvr>
                                      <p:to>
                                        <p:strVal val="true"/>
                                      </p:to>
                                    </p:set>
                                  </p:childTnLst>
                                </p:cTn>
                              </p:par>
                              <p:par>
                                <p:cTn id="39" presetID="19" presetClass="emph" presetSubtype="0" fill="hold" nodeType="withEffect">
                                  <p:stCondLst>
                                    <p:cond delay="0"/>
                                  </p:stCondLst>
                                  <p:childTnLst>
                                    <p:animClr clrSpc="rgb" dir="cw">
                                      <p:cBhvr override="childStyle">
                                        <p:cTn id="40" dur="500" fill="hold"/>
                                        <p:tgtEl>
                                          <p:spTgt spid="3">
                                            <p:txEl>
                                              <p:pRg st="9" end="9"/>
                                            </p:txEl>
                                          </p:spTgt>
                                        </p:tgtEl>
                                        <p:attrNameLst>
                                          <p:attrName>style.color</p:attrName>
                                        </p:attrNameLst>
                                      </p:cBhvr>
                                      <p:to>
                                        <a:schemeClr val="accent2"/>
                                      </p:to>
                                    </p:animClr>
                                    <p:animClr clrSpc="rgb" dir="cw">
                                      <p:cBhvr>
                                        <p:cTn id="41" dur="500" fill="hold"/>
                                        <p:tgtEl>
                                          <p:spTgt spid="3">
                                            <p:txEl>
                                              <p:pRg st="9" end="9"/>
                                            </p:txEl>
                                          </p:spTgt>
                                        </p:tgtEl>
                                        <p:attrNameLst>
                                          <p:attrName>fillcolor</p:attrName>
                                        </p:attrNameLst>
                                      </p:cBhvr>
                                      <p:to>
                                        <a:schemeClr val="accent2"/>
                                      </p:to>
                                    </p:animClr>
                                    <p:set>
                                      <p:cBhvr>
                                        <p:cTn id="42" dur="500" fill="hold"/>
                                        <p:tgtEl>
                                          <p:spTgt spid="3">
                                            <p:txEl>
                                              <p:pRg st="9" end="9"/>
                                            </p:txEl>
                                          </p:spTgt>
                                        </p:tgtEl>
                                        <p:attrNameLst>
                                          <p:attrName>fill.type</p:attrName>
                                        </p:attrNameLst>
                                      </p:cBhvr>
                                      <p:to>
                                        <p:strVal val="solid"/>
                                      </p:to>
                                    </p:set>
                                    <p:set>
                                      <p:cBhvr>
                                        <p:cTn id="43" dur="500" fill="hold"/>
                                        <p:tgtEl>
                                          <p:spTgt spid="3">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520" y="188640"/>
            <a:ext cx="8795320" cy="5937523"/>
          </a:xfrm>
        </p:spPr>
        <p:txBody>
          <a:bodyPr>
            <a:normAutofit lnSpcReduction="10000"/>
          </a:bodyPr>
          <a:lstStyle/>
          <a:p>
            <a:pPr>
              <a:buFont typeface="Wingdings" pitchFamily="2" charset="2"/>
              <a:buChar char="Ø"/>
            </a:pPr>
            <a:r>
              <a:rPr lang="en-IN" sz="2800" dirty="0" smtClean="0">
                <a:latin typeface="Cordia New" pitchFamily="34" charset="-34"/>
                <a:cs typeface="Cordia New" pitchFamily="34" charset="-34"/>
              </a:rPr>
              <a:t>       Satellites </a:t>
            </a:r>
            <a:r>
              <a:rPr lang="en-IN" sz="2800" dirty="0">
                <a:latin typeface="Cordia New" pitchFamily="34" charset="-34"/>
                <a:cs typeface="Cordia New" pitchFamily="34" charset="-34"/>
              </a:rPr>
              <a:t>are deployed in six orbital planes at </a:t>
            </a:r>
            <a:r>
              <a:rPr lang="en-IN" sz="2800" dirty="0" smtClean="0">
                <a:latin typeface="Cordia New" pitchFamily="34" charset="-34"/>
                <a:cs typeface="Cordia New" pitchFamily="34" charset="-34"/>
              </a:rPr>
              <a:t>60 degree </a:t>
            </a:r>
            <a:r>
              <a:rPr lang="en-IN" sz="2800" dirty="0">
                <a:latin typeface="Cordia New" pitchFamily="34" charset="-34"/>
                <a:cs typeface="Cordia New" pitchFamily="34" charset="-34"/>
              </a:rPr>
              <a:t>intervals about the equator, with </a:t>
            </a:r>
            <a:r>
              <a:rPr lang="en-IN" sz="2800" dirty="0" smtClean="0">
                <a:latin typeface="Cordia New" pitchFamily="34" charset="-34"/>
                <a:cs typeface="Cordia New" pitchFamily="34" charset="-34"/>
              </a:rPr>
              <a:t>each containing </a:t>
            </a:r>
            <a:r>
              <a:rPr lang="en-IN" sz="2800" dirty="0">
                <a:latin typeface="Cordia New" pitchFamily="34" charset="-34"/>
                <a:cs typeface="Cordia New" pitchFamily="34" charset="-34"/>
              </a:rPr>
              <a:t>four satellites. The satellites can be moved round their orbits if it becomes necessary </a:t>
            </a:r>
            <a:r>
              <a:rPr lang="en-IN" sz="2800" dirty="0" smtClean="0">
                <a:latin typeface="Cordia New" pitchFamily="34" charset="-34"/>
                <a:cs typeface="Cordia New" pitchFamily="34" charset="-34"/>
              </a:rPr>
              <a:t>to "cover</a:t>
            </a:r>
            <a:r>
              <a:rPr lang="en-IN" sz="2800" dirty="0">
                <a:latin typeface="Cordia New" pitchFamily="34" charset="-34"/>
                <a:cs typeface="Cordia New" pitchFamily="34" charset="-34"/>
              </a:rPr>
              <a:t>" for a failed satellite. The orbital planes are inclined at an angle of </a:t>
            </a:r>
            <a:r>
              <a:rPr lang="en-IN" sz="2800" dirty="0" smtClean="0">
                <a:latin typeface="Cordia New" pitchFamily="34" charset="-34"/>
                <a:cs typeface="Cordia New" pitchFamily="34" charset="-34"/>
              </a:rPr>
              <a:t>55 degree  </a:t>
            </a:r>
            <a:r>
              <a:rPr lang="en-IN" sz="2800" dirty="0">
                <a:latin typeface="Cordia New" pitchFamily="34" charset="-34"/>
                <a:cs typeface="Cordia New" pitchFamily="34" charset="-34"/>
              </a:rPr>
              <a:t>to the equatorial </a:t>
            </a:r>
            <a:r>
              <a:rPr lang="en-IN" sz="2800" dirty="0" smtClean="0">
                <a:latin typeface="Cordia New" pitchFamily="34" charset="-34"/>
                <a:cs typeface="Cordia New" pitchFamily="34" charset="-34"/>
              </a:rPr>
              <a:t>plane.</a:t>
            </a:r>
          </a:p>
          <a:p>
            <a:pPr marL="0" indent="0"/>
            <a:endParaRPr lang="en-IN" sz="2800" b="0" i="0" u="none" strike="noStrike" baseline="0" dirty="0" smtClean="0">
              <a:latin typeface="Cordia New" pitchFamily="34" charset="-34"/>
              <a:cs typeface="Cordia New" pitchFamily="34" charset="-34"/>
            </a:endParaRPr>
          </a:p>
          <a:p>
            <a:pPr>
              <a:buFont typeface="Wingdings" pitchFamily="2" charset="2"/>
              <a:buChar char="Ø"/>
            </a:pPr>
            <a:endParaRPr lang="en-IN" sz="2800" b="0" dirty="0">
              <a:latin typeface="Cordia New" pitchFamily="34" charset="-34"/>
              <a:cs typeface="Cordia New" pitchFamily="34" charset="-34"/>
            </a:endParaRPr>
          </a:p>
          <a:p>
            <a:pPr>
              <a:buFont typeface="Wingdings" pitchFamily="2" charset="2"/>
              <a:buChar char="Ø"/>
            </a:pPr>
            <a:endParaRPr lang="en-IN" sz="2800" b="0" i="0" u="none" strike="noStrike" baseline="0" dirty="0" smtClean="0">
              <a:latin typeface="Cordia New" pitchFamily="34" charset="-34"/>
              <a:cs typeface="Cordia New" pitchFamily="34" charset="-34"/>
            </a:endParaRPr>
          </a:p>
          <a:p>
            <a:pPr>
              <a:buFont typeface="Wingdings" pitchFamily="2" charset="2"/>
              <a:buChar char="Ø"/>
            </a:pPr>
            <a:r>
              <a:rPr lang="en-IN" sz="2800" b="0" dirty="0">
                <a:latin typeface="Cordia New" pitchFamily="34" charset="-34"/>
                <a:cs typeface="Cordia New" pitchFamily="34" charset="-34"/>
              </a:rPr>
              <a:t> </a:t>
            </a:r>
            <a:r>
              <a:rPr lang="en-IN" sz="2800" b="0" dirty="0" smtClean="0">
                <a:latin typeface="Cordia New" pitchFamily="34" charset="-34"/>
                <a:cs typeface="Cordia New" pitchFamily="34" charset="-34"/>
              </a:rPr>
              <a:t>      </a:t>
            </a:r>
            <a:r>
              <a:rPr lang="en-IN" sz="2800" b="0" i="0" u="none" strike="noStrike" baseline="0" dirty="0" smtClean="0">
                <a:latin typeface="Cordia New" pitchFamily="34" charset="-34"/>
                <a:cs typeface="Cordia New" pitchFamily="34" charset="-34"/>
              </a:rPr>
              <a:t>As the satellites are at an altitude of more than three times the earth's radius, a particular satellite may</a:t>
            </a:r>
            <a:r>
              <a:rPr lang="en-IN" sz="2800" b="0" i="0" u="none" strike="noStrike" dirty="0" smtClean="0">
                <a:latin typeface="Cordia New" pitchFamily="34" charset="-34"/>
                <a:cs typeface="Cordia New" pitchFamily="34" charset="-34"/>
              </a:rPr>
              <a:t> </a:t>
            </a:r>
            <a:r>
              <a:rPr lang="en-IN" sz="2800" b="0" i="0" u="none" strike="noStrike" baseline="0" dirty="0" smtClean="0">
                <a:latin typeface="Cordia New" pitchFamily="34" charset="-34"/>
                <a:cs typeface="Cordia New" pitchFamily="34" charset="-34"/>
              </a:rPr>
              <a:t>be above an observer's horizon for many hours, perhaps 6-7 hours or more in the one pass</a:t>
            </a:r>
            <a:endParaRPr lang="en-IN" sz="2800" dirty="0" smtClean="0">
              <a:latin typeface="Cordia New" pitchFamily="34" charset="-34"/>
              <a:cs typeface="Cordia New" pitchFamily="34" charset="-34"/>
            </a:endParaRPr>
          </a:p>
          <a:p>
            <a:pPr>
              <a:buFont typeface="Wingdings" pitchFamily="2" charset="2"/>
              <a:buChar char="Ø"/>
            </a:pPr>
            <a:endParaRPr lang="en-IN" sz="2800" dirty="0">
              <a:latin typeface="Cordia New" pitchFamily="34" charset="-34"/>
              <a:cs typeface="Cordia New" pitchFamily="34" charset="-34"/>
            </a:endParaRP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63372" y="4993996"/>
            <a:ext cx="2580628" cy="19119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767276938"/>
      </p:ext>
    </p:extLst>
  </p:cSld>
  <p:clrMapOvr>
    <a:masterClrMapping/>
  </p:clrMapOvr>
  <mc:AlternateContent xmlns:mc="http://schemas.openxmlformats.org/markup-compatibility/2006">
    <mc:Choice xmlns=""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anim calcmode="lin" valueType="num">
                                      <p:cBhvr>
                                        <p:cTn id="16"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7" dur="500" fill="hold"/>
                                        <p:tgtEl>
                                          <p:spTgt spid="3">
                                            <p:txEl>
                                              <p:pRg st="0" end="0"/>
                                            </p:txEl>
                                          </p:spTgt>
                                        </p:tgtEl>
                                        <p:attrNameLst>
                                          <p:attrName>ppt_y</p:attrName>
                                        </p:attrNameLst>
                                      </p:cBhvr>
                                      <p:tavLst>
                                        <p:tav tm="0">
                                          <p:val>
                                            <p:fltVal val="0.5"/>
                                          </p:val>
                                        </p:tav>
                                        <p:tav tm="100000">
                                          <p:val>
                                            <p:strVal val="#ppt_y"/>
                                          </p:val>
                                        </p:tav>
                                      </p:tavLst>
                                    </p:anim>
                                  </p:childTnLst>
                                </p:cTn>
                              </p:par>
                              <p:par>
                                <p:cTn id="18" presetID="53" presetClass="entr" presetSubtype="528"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3">
                                            <p:txEl>
                                              <p:pRg st="4" end="4"/>
                                            </p:txEl>
                                          </p:spTgt>
                                        </p:tgtEl>
                                      </p:cBhvr>
                                    </p:animEffect>
                                    <p:anim calcmode="lin" valueType="num">
                                      <p:cBhvr>
                                        <p:cTn id="23" dur="500" fill="hold"/>
                                        <p:tgtEl>
                                          <p:spTgt spid="3">
                                            <p:txEl>
                                              <p:pRg st="4" end="4"/>
                                            </p:txEl>
                                          </p:spTgt>
                                        </p:tgtEl>
                                        <p:attrNameLst>
                                          <p:attrName>ppt_x</p:attrName>
                                        </p:attrNameLst>
                                      </p:cBhvr>
                                      <p:tavLst>
                                        <p:tav tm="0">
                                          <p:val>
                                            <p:fltVal val="0.5"/>
                                          </p:val>
                                        </p:tav>
                                        <p:tav tm="100000">
                                          <p:val>
                                            <p:strVal val="#ppt_x"/>
                                          </p:val>
                                        </p:tav>
                                      </p:tavLst>
                                    </p:anim>
                                    <p:anim calcmode="lin" valueType="num">
                                      <p:cBhvr>
                                        <p:cTn id="24" dur="500" fill="hold"/>
                                        <p:tgtEl>
                                          <p:spTgt spid="3">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512" y="0"/>
            <a:ext cx="9073008" cy="6858000"/>
          </a:xfrm>
          <a:prstGeom prst="rect">
            <a:avLst/>
          </a:prstGeom>
        </p:spPr>
      </p:pic>
    </p:spTree>
    <p:extLst>
      <p:ext uri="{BB962C8B-B14F-4D97-AF65-F5344CB8AC3E}">
        <p14:creationId xmlns="" xmlns:p14="http://schemas.microsoft.com/office/powerpoint/2010/main" val="27488714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t>
            </a:r>
            <a:r>
              <a:rPr lang="en-US" sz="4800" b="1"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ositioning using GPS.</a:t>
            </a:r>
            <a:endParaRPr lang="en-IN" sz="48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Oval 2"/>
          <p:cNvSpPr/>
          <p:nvPr/>
        </p:nvSpPr>
        <p:spPr>
          <a:xfrm>
            <a:off x="157275" y="1916832"/>
            <a:ext cx="1296144"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VIDEO</a:t>
            </a:r>
            <a:r>
              <a:rPr lang="en-US" dirty="0" smtClean="0">
                <a:sym typeface="Wingdings" pitchFamily="2" charset="2"/>
              </a:rPr>
              <a:t></a:t>
            </a:r>
            <a:endParaRPr lang="en-IN" dirty="0"/>
          </a:p>
        </p:txBody>
      </p:sp>
    </p:spTree>
    <p:extLst>
      <p:ext uri="{BB962C8B-B14F-4D97-AF65-F5344CB8AC3E}">
        <p14:creationId xmlns="" xmlns:p14="http://schemas.microsoft.com/office/powerpoint/2010/main" val="2126889922"/>
      </p:ext>
    </p:extLst>
  </p:cSld>
  <p:clrMapOvr>
    <a:masterClrMapping/>
  </p:clrMapOvr>
  <mc:AlternateContent xmlns:mc="http://schemas.openxmlformats.org/markup-compatibility/2006">
    <mc:Choice xmlns=""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520940" cy="548640"/>
          </a:xfrm>
        </p:spPr>
        <p:txBody>
          <a:bodyPr/>
          <a:lstStyle/>
          <a:p>
            <a:pPr algn="ctr"/>
            <a:r>
              <a:rPr lang="en-US" sz="6000" b="1" cap="none"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Applications of GPS</a:t>
            </a:r>
            <a:endParaRPr lang="en-IN" sz="6000" b="1" cap="none"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Content Placeholder 2"/>
          <p:cNvSpPr>
            <a:spLocks noGrp="1"/>
          </p:cNvSpPr>
          <p:nvPr>
            <p:ph idx="1"/>
          </p:nvPr>
        </p:nvSpPr>
        <p:spPr/>
        <p:txBody>
          <a:bodyPr>
            <a:normAutofit/>
          </a:bodyPr>
          <a:lstStyle/>
          <a:p>
            <a:r>
              <a:rPr lang="en-US" sz="2400" dirty="0" smtClean="0">
                <a:latin typeface="Jokerman" pitchFamily="82" charset="0"/>
              </a:rPr>
              <a:t>(1)Navigation</a:t>
            </a:r>
          </a:p>
          <a:p>
            <a:r>
              <a:rPr lang="en-US" sz="2400" dirty="0" smtClean="0">
                <a:latin typeface="Jokerman" pitchFamily="82" charset="0"/>
              </a:rPr>
              <a:t>(2)Surveying</a:t>
            </a:r>
            <a:endParaRPr lang="en-IN" sz="2400" dirty="0">
              <a:latin typeface="Jokerman" pitchFamily="82"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79512" y="2420888"/>
            <a:ext cx="3203848" cy="2306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20335540">
            <a:off x="5516741" y="2298649"/>
            <a:ext cx="3338736" cy="22258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28680807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xEl>
                                              <p:pRg st="1" end="1"/>
                                            </p:txEl>
                                          </p:spTgt>
                                        </p:tgtEl>
                                        <p:attrNameLst>
                                          <p:attrName>r</p:attrName>
                                        </p:attrNameLst>
                                      </p:cBhvr>
                                    </p:animRot>
                                    <p:animRot by="-240000">
                                      <p:cBhvr>
                                        <p:cTn id="13" dur="200" fill="hold">
                                          <p:stCondLst>
                                            <p:cond delay="200"/>
                                          </p:stCondLst>
                                        </p:cTn>
                                        <p:tgtEl>
                                          <p:spTgt spid="3">
                                            <p:txEl>
                                              <p:pRg st="1" end="1"/>
                                            </p:txEl>
                                          </p:spTgt>
                                        </p:tgtEl>
                                        <p:attrNameLst>
                                          <p:attrName>r</p:attrName>
                                        </p:attrNameLst>
                                      </p:cBhvr>
                                    </p:animRot>
                                    <p:animRot by="240000">
                                      <p:cBhvr>
                                        <p:cTn id="14" dur="200" fill="hold">
                                          <p:stCondLst>
                                            <p:cond delay="400"/>
                                          </p:stCondLst>
                                        </p:cTn>
                                        <p:tgtEl>
                                          <p:spTgt spid="3">
                                            <p:txEl>
                                              <p:pRg st="1" end="1"/>
                                            </p:txEl>
                                          </p:spTgt>
                                        </p:tgtEl>
                                        <p:attrNameLst>
                                          <p:attrName>r</p:attrName>
                                        </p:attrNameLst>
                                      </p:cBhvr>
                                    </p:animRot>
                                    <p:animRot by="-240000">
                                      <p:cBhvr>
                                        <p:cTn id="15" dur="200" fill="hold">
                                          <p:stCondLst>
                                            <p:cond delay="600"/>
                                          </p:stCondLst>
                                        </p:cTn>
                                        <p:tgtEl>
                                          <p:spTgt spid="3">
                                            <p:txEl>
                                              <p:pRg st="1" end="1"/>
                                            </p:txEl>
                                          </p:spTgt>
                                        </p:tgtEl>
                                        <p:attrNameLst>
                                          <p:attrName>r</p:attrName>
                                        </p:attrNameLst>
                                      </p:cBhvr>
                                    </p:animRot>
                                    <p:animRot by="120000">
                                      <p:cBhvr>
                                        <p:cTn id="16"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lgn="ctr">
              <a:buNone/>
            </a:pPr>
            <a:r>
              <a:rPr lang="en-US" sz="4000" dirty="0" smtClean="0">
                <a:ln w="18000">
                  <a:solidFill>
                    <a:schemeClr val="accent2">
                      <a:satMod val="140000"/>
                    </a:schemeClr>
                  </a:solidFill>
                  <a:prstDash val="solid"/>
                  <a:miter lim="800000"/>
                </a:ln>
                <a:noFill/>
                <a:effectLst>
                  <a:outerShdw blurRad="75057" dist="38100" dir="5400000" sy="-20000" rotWithShape="0">
                    <a:prstClr val="black">
                      <a:alpha val="25000"/>
                    </a:prstClr>
                  </a:outerShdw>
                </a:effectLst>
              </a:rPr>
              <a:t>Surveying</a:t>
            </a:r>
          </a:p>
          <a:p>
            <a:pPr>
              <a:buFont typeface="Wingdings" pitchFamily="2" charset="2"/>
              <a:buChar char="Ø"/>
            </a:pPr>
            <a:r>
              <a:rPr lang="en-US" dirty="0" smtClean="0"/>
              <a:t>GPS can be used for surveying in the process of locating points on the surface of the earth.</a:t>
            </a:r>
          </a:p>
          <a:p>
            <a:pPr>
              <a:buFont typeface="Wingdings" pitchFamily="2" charset="2"/>
              <a:buChar char="Ø"/>
            </a:pPr>
            <a:r>
              <a:rPr lang="en-US" dirty="0" smtClean="0"/>
              <a:t>GPS can be used in base line measurements for geodetic surveying, stalking out and many other forms of survey</a:t>
            </a:r>
          </a:p>
          <a:p>
            <a:pPr>
              <a:buFont typeface="Wingdings" pitchFamily="2" charset="2"/>
              <a:buChar char="Ø"/>
            </a:pPr>
            <a:r>
              <a:rPr lang="en-US" dirty="0" smtClean="0"/>
              <a:t>GPS is very </a:t>
            </a:r>
            <a:r>
              <a:rPr lang="en-US" dirty="0" err="1" smtClean="0"/>
              <a:t>usful</a:t>
            </a:r>
            <a:r>
              <a:rPr lang="en-US" dirty="0" smtClean="0"/>
              <a:t> for layout works for locating </a:t>
            </a:r>
            <a:r>
              <a:rPr lang="en-US" dirty="0" err="1" smtClean="0"/>
              <a:t>boundries</a:t>
            </a:r>
            <a:r>
              <a:rPr lang="en-US" dirty="0" smtClean="0"/>
              <a:t>.</a:t>
            </a:r>
          </a:p>
          <a:p>
            <a:pPr>
              <a:buFont typeface="Wingdings" pitchFamily="2" charset="2"/>
              <a:buChar char="Ø"/>
            </a:pPr>
            <a:r>
              <a:rPr lang="en-US" dirty="0" smtClean="0"/>
              <a:t>Overall this technique is faster &amp; accurate</a:t>
            </a:r>
          </a:p>
          <a:p>
            <a:pPr>
              <a:buFont typeface="Wingdings" pitchFamily="2" charset="2"/>
              <a:buChar char="Ø"/>
            </a:pPr>
            <a:endParaRPr lang="en-IN"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44207" y="3284984"/>
            <a:ext cx="2297471" cy="15333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1782899">
            <a:off x="393863" y="3669886"/>
            <a:ext cx="2124075" cy="21526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4016980720"/>
      </p:ext>
    </p:extLst>
  </p:cSld>
  <p:clrMapOvr>
    <a:masterClrMapping/>
  </p:clrMapOvr>
  <mc:AlternateContent xmlns:mc="http://schemas.openxmlformats.org/markup-compatibility/2006">
    <mc:Choice xmlns=""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2" end="2"/>
                                            </p:txEl>
                                          </p:spTgt>
                                        </p:tgtEl>
                                      </p:cBhvr>
                                    </p:animEffect>
                                    <p:animScale>
                                      <p:cBhvr>
                                        <p:cTn id="10" dur="250" autoRev="1" fill="hold"/>
                                        <p:tgtEl>
                                          <p:spTgt spid="3">
                                            <p:txEl>
                                              <p:pRg st="2" end="2"/>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3" end="3"/>
                                            </p:txEl>
                                          </p:spTgt>
                                        </p:tgtEl>
                                      </p:cBhvr>
                                    </p:animEffect>
                                    <p:animScale>
                                      <p:cBhvr>
                                        <p:cTn id="13" dur="250" autoRev="1" fill="hold"/>
                                        <p:tgtEl>
                                          <p:spTgt spid="3">
                                            <p:txEl>
                                              <p:pRg st="3" end="3"/>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4" end="4"/>
                                            </p:txEl>
                                          </p:spTgt>
                                        </p:tgtEl>
                                      </p:cBhvr>
                                    </p:animEffect>
                                    <p:animScale>
                                      <p:cBhvr>
                                        <p:cTn id="16" dur="250" autoRev="1" fill="hold"/>
                                        <p:tgtEl>
                                          <p:spTgt spid="3">
                                            <p:txEl>
                                              <p:pRg st="4" end="4"/>
                                            </p:txEl>
                                          </p:spTgt>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9121015">
            <a:off x="3899854" y="3510118"/>
            <a:ext cx="495655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Remote sensing</a:t>
            </a:r>
            <a:endParaRPr lang="en-IN"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03648" y="3953624"/>
            <a:ext cx="2304256" cy="2304256"/>
          </a:xfrm>
          <a:prstGeom prst="ellipse">
            <a:avLst/>
          </a:prstGeom>
          <a:ln>
            <a:noFill/>
          </a:ln>
          <a:effectLst>
            <a:softEdge rad="112500"/>
          </a:effectLst>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8144" y="4365104"/>
            <a:ext cx="3173967" cy="22887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341401762"/>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ü"/>
            </a:pPr>
            <a:r>
              <a:rPr lang="en-IN" b="1" dirty="0">
                <a:latin typeface="Courier New" pitchFamily="49" charset="0"/>
                <a:cs typeface="Courier New" pitchFamily="49" charset="0"/>
              </a:rPr>
              <a:t>Remote sensing</a:t>
            </a:r>
            <a:r>
              <a:rPr lang="en-IN" dirty="0">
                <a:latin typeface="Courier New" pitchFamily="49" charset="0"/>
                <a:cs typeface="Courier New" pitchFamily="49" charset="0"/>
              </a:rPr>
              <a:t> is the acquisition of information about an object or </a:t>
            </a:r>
            <a:r>
              <a:rPr lang="en-IN" dirty="0" smtClean="0">
                <a:latin typeface="Courier New" pitchFamily="49" charset="0"/>
                <a:cs typeface="Courier New" pitchFamily="49" charset="0"/>
              </a:rPr>
              <a:t>phenomenon without </a:t>
            </a:r>
            <a:r>
              <a:rPr lang="en-IN" dirty="0">
                <a:latin typeface="Courier New" pitchFamily="49" charset="0"/>
                <a:cs typeface="Courier New" pitchFamily="49" charset="0"/>
              </a:rPr>
              <a:t>making physical contact with the object. </a:t>
            </a:r>
          </a:p>
          <a:p>
            <a:pPr>
              <a:buFont typeface="Wingdings" pitchFamily="2" charset="2"/>
              <a:buChar char="ü"/>
            </a:pPr>
            <a:r>
              <a:rPr lang="en-IN" dirty="0">
                <a:latin typeface="Courier New" pitchFamily="49" charset="0"/>
                <a:cs typeface="Courier New" pitchFamily="49" charset="0"/>
              </a:rPr>
              <a:t>In modern usage, the term generally refers to the use of aerial sensor technologies to detect and classify objects on Earth (both on the surface, and in the </a:t>
            </a:r>
            <a:r>
              <a:rPr lang="en-IN" dirty="0">
                <a:latin typeface="Courier New" pitchFamily="49" charset="0"/>
                <a:cs typeface="Courier New" pitchFamily="49" charset="0"/>
                <a:hlinkClick r:id="rId2" tooltip="Atmosphere"/>
              </a:rPr>
              <a:t>atmosphere</a:t>
            </a:r>
            <a:r>
              <a:rPr lang="en-IN" dirty="0">
                <a:latin typeface="Courier New" pitchFamily="49" charset="0"/>
                <a:cs typeface="Courier New" pitchFamily="49" charset="0"/>
              </a:rPr>
              <a:t> and </a:t>
            </a:r>
            <a:r>
              <a:rPr lang="en-IN" dirty="0">
                <a:latin typeface="Courier New" pitchFamily="49" charset="0"/>
                <a:cs typeface="Courier New" pitchFamily="49" charset="0"/>
                <a:hlinkClick r:id="rId3" tooltip="Oceans"/>
              </a:rPr>
              <a:t>oceans</a:t>
            </a:r>
            <a:r>
              <a:rPr lang="en-IN" dirty="0">
                <a:latin typeface="Courier New" pitchFamily="49" charset="0"/>
                <a:cs typeface="Courier New" pitchFamily="49" charset="0"/>
              </a:rPr>
              <a:t>) by means </a:t>
            </a:r>
            <a:r>
              <a:rPr lang="en-IN" dirty="0" smtClean="0">
                <a:latin typeface="Courier New" pitchFamily="49" charset="0"/>
                <a:cs typeface="Courier New" pitchFamily="49" charset="0"/>
              </a:rPr>
              <a:t>of </a:t>
            </a:r>
            <a:r>
              <a:rPr lang="en-IN" dirty="0" smtClean="0">
                <a:latin typeface="Courier New" pitchFamily="49" charset="0"/>
                <a:cs typeface="Courier New" pitchFamily="49" charset="0"/>
                <a:hlinkClick r:id="rId4" tooltip="Wave propagation"/>
              </a:rPr>
              <a:t>propagated </a:t>
            </a:r>
            <a:r>
              <a:rPr lang="en-IN" dirty="0">
                <a:latin typeface="Courier New" pitchFamily="49" charset="0"/>
                <a:cs typeface="Courier New" pitchFamily="49" charset="0"/>
                <a:hlinkClick r:id="rId4" tooltip="Wave propagation"/>
              </a:rPr>
              <a:t>signals</a:t>
            </a:r>
            <a:r>
              <a:rPr lang="en-IN" dirty="0">
                <a:latin typeface="Courier New" pitchFamily="49" charset="0"/>
                <a:cs typeface="Courier New" pitchFamily="49" charset="0"/>
              </a:rPr>
              <a:t> (e.g. </a:t>
            </a:r>
            <a:r>
              <a:rPr lang="en-IN" dirty="0">
                <a:latin typeface="Courier New" pitchFamily="49" charset="0"/>
                <a:cs typeface="Courier New" pitchFamily="49" charset="0"/>
                <a:hlinkClick r:id="rId5" tooltip="Electromagnetic radiation"/>
              </a:rPr>
              <a:t>electromagnetic radiation</a:t>
            </a:r>
            <a:r>
              <a:rPr lang="en-IN" dirty="0">
                <a:latin typeface="Courier New" pitchFamily="49" charset="0"/>
                <a:cs typeface="Courier New" pitchFamily="49" charset="0"/>
              </a:rPr>
              <a:t> emitted from </a:t>
            </a:r>
            <a:r>
              <a:rPr lang="en-IN" dirty="0">
                <a:latin typeface="Courier New" pitchFamily="49" charset="0"/>
                <a:cs typeface="Courier New" pitchFamily="49" charset="0"/>
                <a:hlinkClick r:id="rId6" tooltip="Aircraft"/>
              </a:rPr>
              <a:t>aircraft</a:t>
            </a:r>
            <a:r>
              <a:rPr lang="en-IN" dirty="0">
                <a:latin typeface="Courier New" pitchFamily="49" charset="0"/>
                <a:cs typeface="Courier New" pitchFamily="49" charset="0"/>
              </a:rPr>
              <a:t> or </a:t>
            </a:r>
            <a:r>
              <a:rPr lang="en-IN" dirty="0">
                <a:latin typeface="Courier New" pitchFamily="49" charset="0"/>
                <a:cs typeface="Courier New" pitchFamily="49" charset="0"/>
                <a:hlinkClick r:id="rId7" tooltip="Satellites"/>
              </a:rPr>
              <a:t>satellites</a:t>
            </a:r>
            <a:r>
              <a:rPr lang="en-IN" dirty="0">
                <a:latin typeface="Courier New" pitchFamily="49" charset="0"/>
                <a:cs typeface="Courier New" pitchFamily="49" charset="0"/>
              </a:rPr>
              <a:t>)</a:t>
            </a:r>
            <a:endParaRPr lang="en-IN" dirty="0" smtClean="0">
              <a:latin typeface="Courier New" pitchFamily="49" charset="0"/>
              <a:cs typeface="Courier New" pitchFamily="49" charset="0"/>
            </a:endParaRPr>
          </a:p>
        </p:txBody>
      </p:sp>
      <p:sp>
        <p:nvSpPr>
          <p:cNvPr id="4" name="Rectangle 3"/>
          <p:cNvSpPr/>
          <p:nvPr/>
        </p:nvSpPr>
        <p:spPr>
          <a:xfrm>
            <a:off x="2649036" y="188640"/>
            <a:ext cx="384592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What's that?</a:t>
            </a:r>
            <a:endParaRPr lang="en-IN"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294220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xEl>
                                              <p:pRg st="1" end="1"/>
                                            </p:txEl>
                                          </p:spTgt>
                                        </p:tgtEl>
                                        <p:attrNameLst>
                                          <p:attrName>r</p:attrName>
                                        </p:attrNameLst>
                                      </p:cBhvr>
                                    </p:animRot>
                                    <p:animRot by="-240000">
                                      <p:cBhvr>
                                        <p:cTn id="13" dur="200" fill="hold">
                                          <p:stCondLst>
                                            <p:cond delay="200"/>
                                          </p:stCondLst>
                                        </p:cTn>
                                        <p:tgtEl>
                                          <p:spTgt spid="3">
                                            <p:txEl>
                                              <p:pRg st="1" end="1"/>
                                            </p:txEl>
                                          </p:spTgt>
                                        </p:tgtEl>
                                        <p:attrNameLst>
                                          <p:attrName>r</p:attrName>
                                        </p:attrNameLst>
                                      </p:cBhvr>
                                    </p:animRot>
                                    <p:animRot by="240000">
                                      <p:cBhvr>
                                        <p:cTn id="14" dur="200" fill="hold">
                                          <p:stCondLst>
                                            <p:cond delay="400"/>
                                          </p:stCondLst>
                                        </p:cTn>
                                        <p:tgtEl>
                                          <p:spTgt spid="3">
                                            <p:txEl>
                                              <p:pRg st="1" end="1"/>
                                            </p:txEl>
                                          </p:spTgt>
                                        </p:tgtEl>
                                        <p:attrNameLst>
                                          <p:attrName>r</p:attrName>
                                        </p:attrNameLst>
                                      </p:cBhvr>
                                    </p:animRot>
                                    <p:animRot by="-240000">
                                      <p:cBhvr>
                                        <p:cTn id="15" dur="200" fill="hold">
                                          <p:stCondLst>
                                            <p:cond delay="600"/>
                                          </p:stCondLst>
                                        </p:cTn>
                                        <p:tgtEl>
                                          <p:spTgt spid="3">
                                            <p:txEl>
                                              <p:pRg st="1" end="1"/>
                                            </p:txEl>
                                          </p:spTgt>
                                        </p:tgtEl>
                                        <p:attrNameLst>
                                          <p:attrName>r</p:attrName>
                                        </p:attrNameLst>
                                      </p:cBhvr>
                                    </p:animRot>
                                    <p:animRot by="120000">
                                      <p:cBhvr>
                                        <p:cTn id="16"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normAutofit fontScale="92500"/>
          </a:bodyPr>
          <a:lstStyle/>
          <a:p>
            <a:r>
              <a:rPr lang="en-IN" sz="4800" dirty="0">
                <a:latin typeface="Cordia New" pitchFamily="34" charset="-34"/>
                <a:cs typeface="Cordia New" pitchFamily="34" charset="-34"/>
              </a:rPr>
              <a:t>There are two main types of </a:t>
            </a:r>
            <a:r>
              <a:rPr lang="en-IN" sz="4800" dirty="0" smtClean="0">
                <a:latin typeface="Cordia New" pitchFamily="34" charset="-34"/>
                <a:cs typeface="Cordia New" pitchFamily="34" charset="-34"/>
              </a:rPr>
              <a:t>remote sensing: </a:t>
            </a:r>
          </a:p>
          <a:p>
            <a:r>
              <a:rPr lang="en-IN" sz="4800" dirty="0" smtClean="0">
                <a:latin typeface="Cordia New" pitchFamily="34" charset="-34"/>
                <a:cs typeface="Cordia New" pitchFamily="34" charset="-34"/>
              </a:rPr>
              <a:t>1.Active </a:t>
            </a:r>
            <a:r>
              <a:rPr lang="en-IN" sz="4800" dirty="0">
                <a:latin typeface="Cordia New" pitchFamily="34" charset="-34"/>
                <a:cs typeface="Cordia New" pitchFamily="34" charset="-34"/>
              </a:rPr>
              <a:t>remote sensing </a:t>
            </a:r>
            <a:endParaRPr lang="en-IN" sz="4800" dirty="0" smtClean="0">
              <a:latin typeface="Cordia New" pitchFamily="34" charset="-34"/>
              <a:cs typeface="Cordia New" pitchFamily="34" charset="-34"/>
            </a:endParaRPr>
          </a:p>
          <a:p>
            <a:r>
              <a:rPr lang="en-US" sz="4800" dirty="0" smtClean="0">
                <a:latin typeface="Cordia New" pitchFamily="34" charset="-34"/>
                <a:cs typeface="Cordia New" pitchFamily="34" charset="-34"/>
              </a:rPr>
              <a:t>2.Active remote sensing</a:t>
            </a:r>
            <a:endParaRPr lang="en-IN" sz="4800" dirty="0">
              <a:latin typeface="Cordia New" pitchFamily="34" charset="-34"/>
              <a:cs typeface="Cordia New" pitchFamily="34" charset="-34"/>
            </a:endParaRPr>
          </a:p>
        </p:txBody>
      </p:sp>
    </p:spTree>
    <p:extLst>
      <p:ext uri="{BB962C8B-B14F-4D97-AF65-F5344CB8AC3E}">
        <p14:creationId xmlns="" xmlns:p14="http://schemas.microsoft.com/office/powerpoint/2010/main" val="4173695797"/>
      </p:ext>
    </p:extLst>
  </p:cSld>
  <p:clrMapOvr>
    <a:masterClrMapping/>
  </p:clrMapOvr>
  <mc:AlternateContent xmlns:mc="http://schemas.openxmlformats.org/markup-compatibility/2006">
    <mc:Choice xmlns=""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4">
                                            <p:txEl>
                                              <p:pRg st="1" end="1"/>
                                            </p:txEl>
                                          </p:spTgt>
                                        </p:tgtEl>
                                        <p:attrNameLst>
                                          <p:attrName>ppt_x</p:attrName>
                                          <p:attrName>ppt_y</p:attrName>
                                        </p:attrNameLst>
                                      </p:cBhvr>
                                    </p:animMotion>
                                    <p:animRot by="1500000">
                                      <p:cBhvr>
                                        <p:cTn id="13" dur="125" fill="hold">
                                          <p:stCondLst>
                                            <p:cond delay="0"/>
                                          </p:stCondLst>
                                        </p:cTn>
                                        <p:tgtEl>
                                          <p:spTgt spid="4">
                                            <p:txEl>
                                              <p:pRg st="1" end="1"/>
                                            </p:txEl>
                                          </p:spTgt>
                                        </p:tgtEl>
                                        <p:attrNameLst>
                                          <p:attrName>r</p:attrName>
                                        </p:attrNameLst>
                                      </p:cBhvr>
                                    </p:animRot>
                                    <p:animRot by="-1500000">
                                      <p:cBhvr>
                                        <p:cTn id="14" dur="125" fill="hold">
                                          <p:stCondLst>
                                            <p:cond delay="125"/>
                                          </p:stCondLst>
                                        </p:cTn>
                                        <p:tgtEl>
                                          <p:spTgt spid="4">
                                            <p:txEl>
                                              <p:pRg st="1" end="1"/>
                                            </p:txEl>
                                          </p:spTgt>
                                        </p:tgtEl>
                                        <p:attrNameLst>
                                          <p:attrName>r</p:attrName>
                                        </p:attrNameLst>
                                      </p:cBhvr>
                                    </p:animRot>
                                    <p:animRot by="-1500000">
                                      <p:cBhvr>
                                        <p:cTn id="15" dur="125" fill="hold">
                                          <p:stCondLst>
                                            <p:cond delay="250"/>
                                          </p:stCondLst>
                                        </p:cTn>
                                        <p:tgtEl>
                                          <p:spTgt spid="4">
                                            <p:txEl>
                                              <p:pRg st="1" end="1"/>
                                            </p:txEl>
                                          </p:spTgt>
                                        </p:tgtEl>
                                        <p:attrNameLst>
                                          <p:attrName>r</p:attrName>
                                        </p:attrNameLst>
                                      </p:cBhvr>
                                    </p:animRot>
                                    <p:animRot by="1500000">
                                      <p:cBhvr>
                                        <p:cTn id="16" dur="125" fill="hold">
                                          <p:stCondLst>
                                            <p:cond delay="375"/>
                                          </p:stCondLst>
                                        </p:cTn>
                                        <p:tgtEl>
                                          <p:spTgt spid="4">
                                            <p:txEl>
                                              <p:pRg st="1" end="1"/>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4">
                                            <p:txEl>
                                              <p:pRg st="2" end="2"/>
                                            </p:txEl>
                                          </p:spTgt>
                                        </p:tgtEl>
                                        <p:attrNameLst>
                                          <p:attrName>ppt_x</p:attrName>
                                          <p:attrName>ppt_y</p:attrName>
                                        </p:attrNameLst>
                                      </p:cBhvr>
                                    </p:animMotion>
                                    <p:animRot by="1500000">
                                      <p:cBhvr>
                                        <p:cTn id="19" dur="125" fill="hold">
                                          <p:stCondLst>
                                            <p:cond delay="0"/>
                                          </p:stCondLst>
                                        </p:cTn>
                                        <p:tgtEl>
                                          <p:spTgt spid="4">
                                            <p:txEl>
                                              <p:pRg st="2" end="2"/>
                                            </p:txEl>
                                          </p:spTgt>
                                        </p:tgtEl>
                                        <p:attrNameLst>
                                          <p:attrName>r</p:attrName>
                                        </p:attrNameLst>
                                      </p:cBhvr>
                                    </p:animRot>
                                    <p:animRot by="-1500000">
                                      <p:cBhvr>
                                        <p:cTn id="20" dur="125" fill="hold">
                                          <p:stCondLst>
                                            <p:cond delay="125"/>
                                          </p:stCondLst>
                                        </p:cTn>
                                        <p:tgtEl>
                                          <p:spTgt spid="4">
                                            <p:txEl>
                                              <p:pRg st="2" end="2"/>
                                            </p:txEl>
                                          </p:spTgt>
                                        </p:tgtEl>
                                        <p:attrNameLst>
                                          <p:attrName>r</p:attrName>
                                        </p:attrNameLst>
                                      </p:cBhvr>
                                    </p:animRot>
                                    <p:animRot by="-1500000">
                                      <p:cBhvr>
                                        <p:cTn id="21" dur="125" fill="hold">
                                          <p:stCondLst>
                                            <p:cond delay="250"/>
                                          </p:stCondLst>
                                        </p:cTn>
                                        <p:tgtEl>
                                          <p:spTgt spid="4">
                                            <p:txEl>
                                              <p:pRg st="2" end="2"/>
                                            </p:txEl>
                                          </p:spTgt>
                                        </p:tgtEl>
                                        <p:attrNameLst>
                                          <p:attrName>r</p:attrName>
                                        </p:attrNameLst>
                                      </p:cBhvr>
                                    </p:animRot>
                                    <p:animRot by="1500000">
                                      <p:cBhvr>
                                        <p:cTn id="22" dur="125" fill="hold">
                                          <p:stCondLst>
                                            <p:cond delay="375"/>
                                          </p:stCondLst>
                                        </p:cTn>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961904" y="1461804"/>
            <a:ext cx="5648623" cy="1204306"/>
          </a:xfrm>
        </p:spPr>
        <p:txBody>
          <a:bodyPr>
            <a:normAutofit/>
          </a:bodyPr>
          <a:lstStyle/>
          <a:p>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nap ITC" pitchFamily="82" charset="0"/>
              </a:rPr>
              <a:t>GPS,GIS AND RS</a:t>
            </a:r>
            <a:endParaRPr lang="en-IN"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Snap ITC" pitchFamily="82"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4920" y="0"/>
            <a:ext cx="2876920" cy="2573495"/>
          </a:xfrm>
          <a:prstGeom prst="rect">
            <a:avLst/>
          </a:prstGeom>
        </p:spPr>
      </p:pic>
    </p:spTree>
    <p:extLst>
      <p:ext uri="{BB962C8B-B14F-4D97-AF65-F5344CB8AC3E}">
        <p14:creationId xmlns="" xmlns:p14="http://schemas.microsoft.com/office/powerpoint/2010/main" val="206082869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Remote Sensing</a:t>
            </a:r>
            <a:endParaRPr lang="en-IN" dirty="0"/>
          </a:p>
        </p:txBody>
      </p:sp>
      <p:sp>
        <p:nvSpPr>
          <p:cNvPr id="3" name="Content Placeholder 2"/>
          <p:cNvSpPr>
            <a:spLocks noGrp="1"/>
          </p:cNvSpPr>
          <p:nvPr>
            <p:ph idx="1"/>
          </p:nvPr>
        </p:nvSpPr>
        <p:spPr/>
        <p:txBody>
          <a:bodyPr>
            <a:normAutofit fontScale="92500" lnSpcReduction="20000"/>
          </a:bodyPr>
          <a:lstStyle/>
          <a:p>
            <a:r>
              <a:rPr lang="en-IN" sz="2800" dirty="0"/>
              <a:t>Passive sensors detect natural radiation that is emitted or reflected by the object </a:t>
            </a:r>
            <a:r>
              <a:rPr lang="en-IN" sz="2800" dirty="0" smtClean="0"/>
              <a:t>or</a:t>
            </a:r>
          </a:p>
          <a:p>
            <a:pPr marL="0" indent="0">
              <a:buNone/>
            </a:pPr>
            <a:r>
              <a:rPr lang="en-IN" sz="2800" dirty="0"/>
              <a:t> </a:t>
            </a:r>
            <a:r>
              <a:rPr lang="en-IN" sz="2800" dirty="0" smtClean="0"/>
              <a:t>    </a:t>
            </a:r>
            <a:r>
              <a:rPr lang="en-IN" sz="2800" dirty="0"/>
              <a:t>surrounding areas. </a:t>
            </a:r>
            <a:endParaRPr lang="en-IN" sz="2800" dirty="0" smtClean="0"/>
          </a:p>
          <a:p>
            <a:r>
              <a:rPr lang="en-IN" sz="2800" dirty="0"/>
              <a:t>Reflected </a:t>
            </a:r>
            <a:r>
              <a:rPr lang="en-IN" sz="2800" dirty="0">
                <a:hlinkClick r:id="rId2" tooltip="Sunlight"/>
              </a:rPr>
              <a:t>sunlight</a:t>
            </a:r>
            <a:r>
              <a:rPr lang="en-IN" sz="2800" dirty="0"/>
              <a:t> is the most common source of radiation measured by passive sensors. </a:t>
            </a:r>
            <a:endParaRPr lang="en-IN" sz="2800" dirty="0" smtClean="0"/>
          </a:p>
          <a:p>
            <a:r>
              <a:rPr lang="en-IN" sz="2800" dirty="0"/>
              <a:t>Examples of passive remote sensors include film </a:t>
            </a:r>
            <a:r>
              <a:rPr lang="en-IN" sz="2800" dirty="0">
                <a:hlinkClick r:id="rId3" tooltip="Photography"/>
              </a:rPr>
              <a:t>photography</a:t>
            </a:r>
            <a:r>
              <a:rPr lang="en-IN" sz="2800" dirty="0"/>
              <a:t>, </a:t>
            </a:r>
            <a:r>
              <a:rPr lang="en-IN" sz="2800" dirty="0">
                <a:hlinkClick r:id="rId4" tooltip="Infrared"/>
              </a:rPr>
              <a:t>infrared</a:t>
            </a:r>
            <a:r>
              <a:rPr lang="en-IN" sz="2800" dirty="0"/>
              <a:t>, </a:t>
            </a:r>
            <a:r>
              <a:rPr lang="en-IN" sz="2800" dirty="0">
                <a:hlinkClick r:id="rId5" tooltip="Charge-coupled devices"/>
              </a:rPr>
              <a:t>charge-coupled devices</a:t>
            </a:r>
            <a:r>
              <a:rPr lang="en-IN" sz="2800" dirty="0"/>
              <a:t>, and radiometers. Active collection, on the other hand, emits energy in order to scan objects </a:t>
            </a:r>
          </a:p>
        </p:txBody>
      </p:sp>
      <p:pic>
        <p:nvPicPr>
          <p:cNvPr id="4" name="Picture 3"/>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164288" y="116632"/>
            <a:ext cx="1876425" cy="2962275"/>
          </a:xfrm>
          <a:prstGeom prst="rect">
            <a:avLst/>
          </a:prstGeom>
        </p:spPr>
      </p:pic>
    </p:spTree>
    <p:extLst>
      <p:ext uri="{BB962C8B-B14F-4D97-AF65-F5344CB8AC3E}">
        <p14:creationId xmlns="" xmlns:p14="http://schemas.microsoft.com/office/powerpoint/2010/main" val="377304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dirty="0" smtClean="0">
                <a:ln/>
                <a:solidFill>
                  <a:schemeClr val="accent3"/>
                </a:solidFill>
              </a:rPr>
              <a:t>Active Remote Sensing</a:t>
            </a:r>
            <a:endParaRPr lang="en-IN" sz="4000" b="1" cap="none" dirty="0">
              <a:ln/>
              <a:solidFill>
                <a:schemeClr val="accent3"/>
              </a:solidFill>
            </a:endParaRPr>
          </a:p>
        </p:txBody>
      </p:sp>
      <p:sp>
        <p:nvSpPr>
          <p:cNvPr id="3" name="Content Placeholder 2"/>
          <p:cNvSpPr>
            <a:spLocks noGrp="1"/>
          </p:cNvSpPr>
          <p:nvPr>
            <p:ph idx="1"/>
          </p:nvPr>
        </p:nvSpPr>
        <p:spPr/>
        <p:txBody>
          <a:bodyPr>
            <a:normAutofit/>
          </a:bodyPr>
          <a:lstStyle/>
          <a:p>
            <a:pPr>
              <a:buFont typeface="Wingdings" pitchFamily="2" charset="2"/>
              <a:buChar char="q"/>
            </a:pPr>
            <a:r>
              <a:rPr lang="en-IN" dirty="0"/>
              <a:t> The sensor emits radiation which is directed toward the target to be investigated</a:t>
            </a:r>
            <a:r>
              <a:rPr lang="en-IN" dirty="0" smtClean="0"/>
              <a:t>.</a:t>
            </a:r>
          </a:p>
          <a:p>
            <a:pPr>
              <a:buFont typeface="Wingdings" pitchFamily="2" charset="2"/>
              <a:buChar char="q"/>
            </a:pPr>
            <a:r>
              <a:rPr lang="en-IN" dirty="0"/>
              <a:t>The radiation reflected from that target is detected and measured by the sensor. </a:t>
            </a:r>
            <a:endParaRPr lang="en-IN" dirty="0" smtClean="0"/>
          </a:p>
          <a:p>
            <a:pPr>
              <a:buFont typeface="Wingdings" pitchFamily="2" charset="2"/>
              <a:buChar char="q"/>
            </a:pPr>
            <a:r>
              <a:rPr lang="en-IN" dirty="0" smtClean="0"/>
              <a:t>Advantages </a:t>
            </a:r>
            <a:r>
              <a:rPr lang="en-IN" dirty="0"/>
              <a:t>for active sensors include the ability to obtain measurements anytime, regardless of the time of day or season. Active sensors can be used for examining wavelengths that are not sufficiently provided by the sun, such as microwaves, or to better control the way a target is illuminated</a:t>
            </a: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7504" y="2852936"/>
            <a:ext cx="1745452" cy="1766047"/>
          </a:xfrm>
          <a:prstGeom prst="rect">
            <a:avLst/>
          </a:prstGeom>
        </p:spPr>
      </p:pic>
    </p:spTree>
    <p:extLst>
      <p:ext uri="{BB962C8B-B14F-4D97-AF65-F5344CB8AC3E}">
        <p14:creationId xmlns="" xmlns:p14="http://schemas.microsoft.com/office/powerpoint/2010/main" val="146561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rot="18671354">
            <a:off x="4749552" y="2618912"/>
            <a:ext cx="3807779" cy="3324687"/>
          </a:xfrm>
        </p:spPr>
        <p:txBody>
          <a:bodyPr/>
          <a:lstStyle/>
          <a:p>
            <a:endParaRPr lang="en-US" dirty="0"/>
          </a:p>
          <a:p>
            <a:r>
              <a:rPr lang="en-US" dirty="0" smtClean="0"/>
              <a:t>   </a:t>
            </a:r>
            <a:r>
              <a:rPr lang="en-US" dirty="0" smtClean="0">
                <a:latin typeface="Bodoni MT Black" pitchFamily="18" charset="0"/>
              </a:rPr>
              <a:t>Geographical Information System</a:t>
            </a:r>
          </a:p>
          <a:p>
            <a:r>
              <a:rPr lang="en-US" dirty="0" smtClean="0">
                <a:latin typeface="Bodoni MT Black" pitchFamily="18" charset="0"/>
              </a:rPr>
              <a:t>(GIS)</a:t>
            </a:r>
            <a:endParaRPr lang="en-IN" dirty="0">
              <a:latin typeface="Bodoni MT Black" pitchFamily="18" charset="0"/>
            </a:endParaRPr>
          </a:p>
        </p:txBody>
      </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113629" y="609600"/>
            <a:ext cx="2030371" cy="2209799"/>
          </a:xfrm>
          <a:prstGeom prst="rect">
            <a:avLst/>
          </a:prstGeom>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59832" y="4114800"/>
            <a:ext cx="2004026" cy="1997210"/>
          </a:xfrm>
          <a:prstGeom prst="rect">
            <a:avLst/>
          </a:prstGeom>
        </p:spPr>
      </p:pic>
    </p:spTree>
    <p:extLst>
      <p:ext uri="{BB962C8B-B14F-4D97-AF65-F5344CB8AC3E}">
        <p14:creationId xmlns="" xmlns:p14="http://schemas.microsoft.com/office/powerpoint/2010/main" val="1386175679"/>
      </p:ext>
    </p:extLst>
  </p:cSld>
  <p:clrMapOvr>
    <a:masterClrMapping/>
  </p:clrMapOvr>
  <mc:AlternateContent xmlns:mc="http://schemas.openxmlformats.org/markup-compatibility/2006">
    <mc:Choice xmlns=""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228600">
                    <a:schemeClr val="accent3">
                      <a:satMod val="175000"/>
                      <a:alpha val="40000"/>
                    </a:schemeClr>
                  </a:glow>
                </a:effectLst>
              </a:rPr>
              <a:t>WHAT?</a:t>
            </a:r>
            <a:endParaRPr lang="en-IN" sz="5400" b="1" cap="none" spc="50" dirty="0">
              <a:ln w="12700" cmpd="sng">
                <a:solidFill>
                  <a:schemeClr val="accent6">
                    <a:satMod val="120000"/>
                    <a:shade val="80000"/>
                  </a:schemeClr>
                </a:solidFill>
                <a:prstDash val="solid"/>
              </a:ln>
              <a:solidFill>
                <a:schemeClr val="accent6">
                  <a:tint val="1000"/>
                </a:schemeClr>
              </a:solidFill>
              <a:effectLst>
                <a:glow rad="228600">
                  <a:schemeClr val="accent3">
                    <a:satMod val="175000"/>
                    <a:alpha val="40000"/>
                  </a:schemeClr>
                </a:glow>
              </a:effectLst>
            </a:endParaRPr>
          </a:p>
        </p:txBody>
      </p:sp>
      <p:sp>
        <p:nvSpPr>
          <p:cNvPr id="3" name="Content Placeholder 2"/>
          <p:cNvSpPr>
            <a:spLocks noGrp="1"/>
          </p:cNvSpPr>
          <p:nvPr>
            <p:ph idx="1"/>
          </p:nvPr>
        </p:nvSpPr>
        <p:spPr/>
        <p:txBody>
          <a:bodyPr/>
          <a:lstStyle/>
          <a:p>
            <a:pPr>
              <a:buFont typeface="Courier New" pitchFamily="49" charset="0"/>
              <a:buChar char="o"/>
            </a:pPr>
            <a:r>
              <a:rPr lang="en-US" dirty="0" smtClean="0"/>
              <a:t>GIS or </a:t>
            </a:r>
            <a:r>
              <a:rPr lang="en-IN" dirty="0"/>
              <a:t> </a:t>
            </a:r>
            <a:r>
              <a:rPr lang="en-IN" b="1" dirty="0"/>
              <a:t>geographic information system</a:t>
            </a:r>
            <a:r>
              <a:rPr lang="en-IN" dirty="0"/>
              <a:t> (</a:t>
            </a:r>
            <a:r>
              <a:rPr lang="en-IN" b="1" dirty="0"/>
              <a:t>GIS</a:t>
            </a:r>
            <a:r>
              <a:rPr lang="en-IN" dirty="0"/>
              <a:t>) is a system designed to capture, store, manipulate, </a:t>
            </a:r>
            <a:r>
              <a:rPr lang="en-IN" dirty="0" err="1"/>
              <a:t>analyze</a:t>
            </a:r>
            <a:r>
              <a:rPr lang="en-IN" dirty="0"/>
              <a:t>, manage, and present all types of </a:t>
            </a:r>
            <a:r>
              <a:rPr lang="en-IN" dirty="0">
                <a:hlinkClick r:id="rId2" tooltip="Geographic data"/>
              </a:rPr>
              <a:t>geographical data</a:t>
            </a:r>
            <a:r>
              <a:rPr lang="en-IN" dirty="0" smtClean="0"/>
              <a:t>.</a:t>
            </a:r>
          </a:p>
          <a:p>
            <a:pPr>
              <a:buFont typeface="Courier New" pitchFamily="49" charset="0"/>
              <a:buChar char="o"/>
            </a:pPr>
            <a:r>
              <a:rPr lang="en-IN" dirty="0"/>
              <a:t> In the simplest terms, GIS is the merging of </a:t>
            </a:r>
            <a:r>
              <a:rPr lang="en-IN" dirty="0">
                <a:hlinkClick r:id="rId3" tooltip="Cartography"/>
              </a:rPr>
              <a:t>cartography</a:t>
            </a:r>
            <a:r>
              <a:rPr lang="en-IN" dirty="0"/>
              <a:t>, </a:t>
            </a:r>
            <a:r>
              <a:rPr lang="en-IN" dirty="0">
                <a:hlinkClick r:id="rId4" tooltip="Statistical analysis"/>
              </a:rPr>
              <a:t>statistical analysis</a:t>
            </a:r>
            <a:r>
              <a:rPr lang="en-IN" dirty="0"/>
              <a:t>, and </a:t>
            </a:r>
            <a:r>
              <a:rPr lang="en-IN" dirty="0">
                <a:hlinkClick r:id="rId5" tooltip="Computer science"/>
              </a:rPr>
              <a:t>computer science</a:t>
            </a:r>
            <a:r>
              <a:rPr lang="en-IN" dirty="0"/>
              <a:t> technology.</a:t>
            </a:r>
            <a:endParaRPr lang="en-IN" dirty="0" smtClean="0"/>
          </a:p>
        </p:txBody>
      </p:sp>
      <p:pic>
        <p:nvPicPr>
          <p:cNvPr id="4" name="Picture 3"/>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0" y="4049688"/>
            <a:ext cx="9144000" cy="2808312"/>
          </a:xfrm>
          <a:prstGeom prst="rect">
            <a:avLst/>
          </a:prstGeom>
        </p:spPr>
      </p:pic>
    </p:spTree>
    <p:extLst>
      <p:ext uri="{BB962C8B-B14F-4D97-AF65-F5344CB8AC3E}">
        <p14:creationId xmlns="" xmlns:p14="http://schemas.microsoft.com/office/powerpoint/2010/main" val="1083219017"/>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a:buFont typeface="Wingdings" pitchFamily="2" charset="2"/>
              <a:buChar char="ü"/>
            </a:pPr>
            <a:r>
              <a:rPr lang="en-IN" dirty="0">
                <a:latin typeface="Arial Narrow" pitchFamily="34" charset="0"/>
              </a:rPr>
              <a:t>Modern GIS technologies use digital information, for which various digitized data creation methods are </a:t>
            </a:r>
            <a:r>
              <a:rPr lang="en-IN" dirty="0" smtClean="0">
                <a:latin typeface="Arial Narrow" pitchFamily="34" charset="0"/>
              </a:rPr>
              <a:t>used.</a:t>
            </a:r>
          </a:p>
          <a:p>
            <a:pPr>
              <a:buFont typeface="Wingdings" pitchFamily="2" charset="2"/>
              <a:buChar char="ü"/>
            </a:pPr>
            <a:r>
              <a:rPr lang="en-IN" dirty="0">
                <a:latin typeface="Arial Narrow" pitchFamily="34" charset="0"/>
              </a:rPr>
              <a:t> The most common method of data creation is digitization, where a hard copy map or survey plan is transferred into a digital medium through the use of a CAD program, and geo-referencing </a:t>
            </a:r>
            <a:r>
              <a:rPr lang="en-IN" dirty="0" smtClean="0">
                <a:latin typeface="Arial Narrow" pitchFamily="34" charset="0"/>
              </a:rPr>
              <a:t>capabilities</a:t>
            </a:r>
          </a:p>
          <a:p>
            <a:pPr>
              <a:buFont typeface="Wingdings" pitchFamily="2" charset="2"/>
              <a:buChar char="ü"/>
            </a:pPr>
            <a:endParaRPr lang="en-US" dirty="0">
              <a:latin typeface="Arial Narrow" pitchFamily="34" charset="0"/>
            </a:endParaRPr>
          </a:p>
          <a:p>
            <a:pPr>
              <a:buFont typeface="Wingdings" pitchFamily="2" charset="2"/>
              <a:buChar char="ü"/>
            </a:pPr>
            <a:endParaRPr lang="en-US" dirty="0" smtClean="0">
              <a:latin typeface="Arial Narrow" pitchFamily="34" charset="0"/>
            </a:endParaRPr>
          </a:p>
          <a:p>
            <a:endParaRPr lang="en-IN" dirty="0"/>
          </a:p>
          <a:p>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APPLICATIONS</a:t>
            </a:r>
            <a:endParaRPr lang="en-IN" dirty="0"/>
          </a:p>
          <a:p>
            <a:endParaRPr lang="en-IN" dirty="0"/>
          </a:p>
          <a:p>
            <a:r>
              <a:rPr lang="en-IN" dirty="0" smtClean="0"/>
              <a:t>       GIS </a:t>
            </a:r>
            <a:r>
              <a:rPr lang="en-IN" dirty="0"/>
              <a:t>is a relatively broad term, which can refer to a number of technologies and processes, so it is attached to many operations; in engineering, planning, management, transport/logistics and analysis.</a:t>
            </a:r>
          </a:p>
          <a:p>
            <a:pPr>
              <a:buFont typeface="Wingdings" pitchFamily="2" charset="2"/>
              <a:buChar char="ü"/>
            </a:pPr>
            <a:endParaRPr lang="en-IN" dirty="0">
              <a:latin typeface="Arial Narrow" pitchFamily="34" charset="0"/>
            </a:endParaRPr>
          </a:p>
        </p:txBody>
      </p:sp>
    </p:spTree>
    <p:extLst>
      <p:ext uri="{BB962C8B-B14F-4D97-AF65-F5344CB8AC3E}">
        <p14:creationId xmlns="" xmlns:p14="http://schemas.microsoft.com/office/powerpoint/2010/main" val="907271453"/>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anim calcmode="lin" valueType="num">
                                      <p:cBhvr>
                                        <p:cTn id="10"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
                                            <p:txEl>
                                              <p:pRg st="0" end="0"/>
                                            </p:txEl>
                                          </p:spTgt>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anim calcmode="lin" valueType="num">
                                      <p:cBhvr>
                                        <p:cTn id="17" dur="5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3">
                                            <p:txEl>
                                              <p:pRg st="1" end="1"/>
                                            </p:txEl>
                                          </p:spTgt>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anim calcmode="lin" valueType="num">
                                      <p:cBhvr>
                                        <p:cTn id="24" dur="5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25" dur="500" fill="hold"/>
                                        <p:tgtEl>
                                          <p:spTgt spid="3">
                                            <p:txEl>
                                              <p:pRg st="5" end="5"/>
                                            </p:txEl>
                                          </p:spTgt>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anim calcmode="lin" valueType="num">
                                      <p:cBhvr>
                                        <p:cTn id="31" dur="500" fill="hold"/>
                                        <p:tgtEl>
                                          <p:spTgt spid="3">
                                            <p:txEl>
                                              <p:pRg st="7" end="7"/>
                                            </p:txEl>
                                          </p:spTgt>
                                        </p:tgtEl>
                                        <p:attrNameLst>
                                          <p:attrName>ppt_x</p:attrName>
                                        </p:attrNameLst>
                                      </p:cBhvr>
                                      <p:tavLst>
                                        <p:tav tm="0">
                                          <p:val>
                                            <p:fltVal val="0.5"/>
                                          </p:val>
                                        </p:tav>
                                        <p:tav tm="100000">
                                          <p:val>
                                            <p:strVal val="#ppt_x"/>
                                          </p:val>
                                        </p:tav>
                                      </p:tavLst>
                                    </p:anim>
                                    <p:anim calcmode="lin" valueType="num">
                                      <p:cBhvr>
                                        <p:cTn id="32" dur="500" fill="hold"/>
                                        <p:tgtEl>
                                          <p:spTgt spid="3">
                                            <p:txEl>
                                              <p:pRg st="7" end="7"/>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en-IN"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en-IN" dirty="0"/>
          </a:p>
        </p:txBody>
      </p:sp>
      <p:sp>
        <p:nvSpPr>
          <p:cNvPr id="4" name="Text Placeholder 3"/>
          <p:cNvSpPr>
            <a:spLocks noGrp="1"/>
          </p:cNvSpPr>
          <p:nvPr>
            <p:ph type="body" sz="half" idx="2"/>
          </p:nvPr>
        </p:nvSpPr>
        <p:spPr/>
        <p:txBody>
          <a:bodyPr>
            <a:noAutofit/>
          </a:bodyPr>
          <a:lstStyle/>
          <a:p>
            <a:pPr algn="ctr"/>
            <a:endParaRPr lang="en-US" sz="4800" dirty="0">
              <a:latin typeface="Bradley Hand ITC" pitchFamily="66" charset="0"/>
            </a:endParaRPr>
          </a:p>
        </p:txBody>
      </p:sp>
      <p:pic>
        <p:nvPicPr>
          <p:cNvPr id="9" name="Pictur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19515569">
            <a:off x="1315937" y="1168616"/>
            <a:ext cx="3810000" cy="2400300"/>
          </a:xfrm>
          <a:prstGeom prst="rect">
            <a:avLst/>
          </a:prstGeom>
        </p:spPr>
      </p:pic>
    </p:spTree>
    <p:extLst>
      <p:ext uri="{BB962C8B-B14F-4D97-AF65-F5344CB8AC3E}">
        <p14:creationId xmlns="" xmlns:p14="http://schemas.microsoft.com/office/powerpoint/2010/main" val="56368120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effectLst>
                  <a:outerShdw blurRad="38100" dist="38100" dir="2700000" algn="tl">
                    <a:srgbClr val="000000">
                      <a:alpha val="43137"/>
                    </a:srgbClr>
                  </a:outerShdw>
                </a:effectLst>
                <a:latin typeface="Jokerman" pitchFamily="82" charset="0"/>
              </a:rPr>
              <a:t>Introduction to GPS</a:t>
            </a:r>
            <a:endParaRPr lang="en-IN" dirty="0">
              <a:effectLst>
                <a:outerShdw blurRad="38100" dist="38100" dir="2700000" algn="tl">
                  <a:srgbClr val="000000">
                    <a:alpha val="43137"/>
                  </a:srgbClr>
                </a:outerShdw>
              </a:effectLst>
              <a:latin typeface="Jokerman" pitchFamily="82" charset="0"/>
            </a:endParaRPr>
          </a:p>
        </p:txBody>
      </p:sp>
      <p:sp>
        <p:nvSpPr>
          <p:cNvPr id="3" name="Content Placeholder 2"/>
          <p:cNvSpPr>
            <a:spLocks noGrp="1"/>
          </p:cNvSpPr>
          <p:nvPr>
            <p:ph idx="1"/>
          </p:nvPr>
        </p:nvSpPr>
        <p:spPr/>
        <p:txBody>
          <a:bodyPr/>
          <a:lstStyle/>
          <a:p>
            <a:pPr marL="0" indent="0">
              <a:buNone/>
            </a:pPr>
            <a:r>
              <a:rPr lang="en-IN" dirty="0" smtClean="0"/>
              <a:t>Global Positioning System (GPS) is a satellite-based radio-positioning and </a:t>
            </a:r>
            <a:r>
              <a:rPr lang="en-IN" dirty="0" err="1" smtClean="0"/>
              <a:t>timetransfer</a:t>
            </a:r>
            <a:endParaRPr lang="en-IN" dirty="0" smtClean="0"/>
          </a:p>
          <a:p>
            <a:pPr marL="0" indent="0">
              <a:buNone/>
            </a:pPr>
            <a:r>
              <a:rPr lang="en-IN" dirty="0" smtClean="0"/>
              <a:t>system designed, financed, deployed, and operated by the U.S. Department of </a:t>
            </a:r>
            <a:r>
              <a:rPr lang="en-IN" dirty="0" err="1" smtClean="0"/>
              <a:t>Defense</a:t>
            </a:r>
            <a:r>
              <a:rPr lang="en-IN" dirty="0" smtClean="0"/>
              <a:t>.</a:t>
            </a:r>
            <a:endParaRPr lang="en-IN"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15616" y="2276872"/>
            <a:ext cx="6627440" cy="2616330"/>
          </a:xfrm>
          <a:prstGeom prst="ellipse">
            <a:avLst/>
          </a:prstGeom>
          <a:ln>
            <a:noFill/>
          </a:ln>
          <a:effectLst>
            <a:softEdge rad="112500"/>
          </a:effectLst>
        </p:spPr>
      </p:pic>
    </p:spTree>
    <p:extLst>
      <p:ext uri="{BB962C8B-B14F-4D97-AF65-F5344CB8AC3E}">
        <p14:creationId xmlns="" xmlns:p14="http://schemas.microsoft.com/office/powerpoint/2010/main" val="166383886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pPr algn="ctr"/>
            <a:r>
              <a:rPr lang="en-IN" b="0" i="0" u="none" strike="noStrike" baseline="0" dirty="0" smtClean="0">
                <a:latin typeface="Times-Roman"/>
              </a:rPr>
              <a:t>What attracts us to GPS?</a:t>
            </a:r>
            <a:endParaRPr lang="en-IN" dirty="0"/>
          </a:p>
        </p:txBody>
      </p:sp>
      <p:sp>
        <p:nvSpPr>
          <p:cNvPr id="3" name="Content Placeholder 2"/>
          <p:cNvSpPr>
            <a:spLocks noGrp="1"/>
          </p:cNvSpPr>
          <p:nvPr>
            <p:ph idx="1"/>
          </p:nvPr>
        </p:nvSpPr>
        <p:spPr>
          <a:xfrm>
            <a:off x="827584" y="1124744"/>
            <a:ext cx="7520940" cy="3579849"/>
          </a:xfrm>
        </p:spPr>
        <p:txBody>
          <a:bodyPr>
            <a:noAutofit/>
          </a:bodyPr>
          <a:lstStyle/>
          <a:p>
            <a:pPr>
              <a:buFont typeface="Wingdings" pitchFamily="2" charset="2"/>
              <a:buChar char="ü"/>
            </a:pPr>
            <a:r>
              <a:rPr lang="en-IN" sz="2000" dirty="0" smtClean="0">
                <a:latin typeface="Cordia New" pitchFamily="34" charset="-34"/>
                <a:cs typeface="Cordia New" pitchFamily="34" charset="-34"/>
              </a:rPr>
              <a:t>The </a:t>
            </a:r>
            <a:r>
              <a:rPr lang="en-IN" sz="2000" dirty="0">
                <a:latin typeface="Cordia New" pitchFamily="34" charset="-34"/>
                <a:cs typeface="Cordia New" pitchFamily="34" charset="-34"/>
              </a:rPr>
              <a:t>relatively high positioning accuracies, from tens of metres down to the millimetre level.</a:t>
            </a:r>
          </a:p>
          <a:p>
            <a:pPr>
              <a:buFont typeface="Wingdings" pitchFamily="2" charset="2"/>
              <a:buChar char="ü"/>
            </a:pPr>
            <a:r>
              <a:rPr lang="en-IN" sz="2000" dirty="0" smtClean="0">
                <a:latin typeface="Cordia New" pitchFamily="34" charset="-34"/>
                <a:cs typeface="Cordia New" pitchFamily="34" charset="-34"/>
              </a:rPr>
              <a:t> </a:t>
            </a:r>
            <a:r>
              <a:rPr lang="en-IN" sz="2000" dirty="0">
                <a:latin typeface="Cordia New" pitchFamily="34" charset="-34"/>
                <a:cs typeface="Cordia New" pitchFamily="34" charset="-34"/>
              </a:rPr>
              <a:t>The capability of determining velocity and time, to an accuracy commensurate with position.</a:t>
            </a:r>
          </a:p>
          <a:p>
            <a:pPr>
              <a:buFont typeface="Wingdings" pitchFamily="2" charset="2"/>
              <a:buChar char="ü"/>
            </a:pPr>
            <a:r>
              <a:rPr lang="en-IN" sz="2000" dirty="0" smtClean="0">
                <a:latin typeface="Cordia New" pitchFamily="34" charset="-34"/>
                <a:cs typeface="Cordia New" pitchFamily="34" charset="-34"/>
              </a:rPr>
              <a:t> </a:t>
            </a:r>
            <a:r>
              <a:rPr lang="en-IN" sz="2000" dirty="0">
                <a:latin typeface="Cordia New" pitchFamily="34" charset="-34"/>
                <a:cs typeface="Cordia New" pitchFamily="34" charset="-34"/>
              </a:rPr>
              <a:t>The signals are available to users anywhere on the globe: in the air, on the ground, or at sea.</a:t>
            </a:r>
          </a:p>
          <a:p>
            <a:pPr>
              <a:buFont typeface="Wingdings" pitchFamily="2" charset="2"/>
              <a:buChar char="ü"/>
            </a:pPr>
            <a:r>
              <a:rPr lang="en-IN" sz="2000" dirty="0" smtClean="0">
                <a:latin typeface="Cordia New" pitchFamily="34" charset="-34"/>
                <a:cs typeface="Cordia New" pitchFamily="34" charset="-34"/>
              </a:rPr>
              <a:t> </a:t>
            </a:r>
            <a:r>
              <a:rPr lang="en-IN" sz="2000" dirty="0">
                <a:latin typeface="Cordia New" pitchFamily="34" charset="-34"/>
                <a:cs typeface="Cordia New" pitchFamily="34" charset="-34"/>
              </a:rPr>
              <a:t>Its is a positioning system with no user charges, that simply requires the use of relatively </a:t>
            </a:r>
            <a:r>
              <a:rPr lang="en-IN" sz="2000" dirty="0" smtClean="0">
                <a:latin typeface="Cordia New" pitchFamily="34" charset="-34"/>
                <a:cs typeface="Cordia New" pitchFamily="34" charset="-34"/>
              </a:rPr>
              <a:t>low cost </a:t>
            </a:r>
            <a:r>
              <a:rPr lang="en-IN" sz="2000" dirty="0">
                <a:latin typeface="Cordia New" pitchFamily="34" charset="-34"/>
                <a:cs typeface="Cordia New" pitchFamily="34" charset="-34"/>
              </a:rPr>
              <a:t>hardware.</a:t>
            </a:r>
          </a:p>
          <a:p>
            <a:pPr>
              <a:buFont typeface="Wingdings" pitchFamily="2" charset="2"/>
              <a:buChar char="ü"/>
            </a:pPr>
            <a:r>
              <a:rPr lang="en-IN" sz="2000" dirty="0" smtClean="0">
                <a:latin typeface="Cordia New" pitchFamily="34" charset="-34"/>
                <a:cs typeface="Cordia New" pitchFamily="34" charset="-34"/>
              </a:rPr>
              <a:t> </a:t>
            </a:r>
            <a:r>
              <a:rPr lang="en-IN" sz="2000" dirty="0">
                <a:latin typeface="Cordia New" pitchFamily="34" charset="-34"/>
                <a:cs typeface="Cordia New" pitchFamily="34" charset="-34"/>
              </a:rPr>
              <a:t>It is an all-weather system, available 24 hours a day.</a:t>
            </a:r>
          </a:p>
          <a:p>
            <a:pPr>
              <a:buFont typeface="Wingdings" pitchFamily="2" charset="2"/>
              <a:buChar char="ü"/>
            </a:pPr>
            <a:r>
              <a:rPr lang="en-IN" sz="2000" dirty="0" smtClean="0">
                <a:latin typeface="Cordia New" pitchFamily="34" charset="-34"/>
                <a:cs typeface="Cordia New" pitchFamily="34" charset="-34"/>
              </a:rPr>
              <a:t> </a:t>
            </a:r>
            <a:r>
              <a:rPr lang="en-IN" sz="2000" dirty="0">
                <a:latin typeface="Cordia New" pitchFamily="34" charset="-34"/>
                <a:cs typeface="Cordia New" pitchFamily="34" charset="-34"/>
              </a:rPr>
              <a:t>The position information is in three dimensions, that is, vertical as well as horizontal </a:t>
            </a:r>
            <a:r>
              <a:rPr lang="en-IN" sz="2000" dirty="0" smtClean="0">
                <a:latin typeface="Cordia New" pitchFamily="34" charset="-34"/>
                <a:cs typeface="Cordia New" pitchFamily="34" charset="-34"/>
              </a:rPr>
              <a:t>information is </a:t>
            </a:r>
            <a:r>
              <a:rPr lang="en-IN" sz="2000" dirty="0">
                <a:latin typeface="Cordia New" pitchFamily="34" charset="-34"/>
                <a:cs typeface="Cordia New" pitchFamily="34" charset="-34"/>
              </a:rPr>
              <a:t>provided</a:t>
            </a:r>
            <a:r>
              <a:rPr lang="en-IN" sz="2000" dirty="0" smtClean="0"/>
              <a:t>.</a:t>
            </a:r>
            <a:endParaRPr lang="en-IN" sz="2000" dirty="0"/>
          </a:p>
        </p:txBody>
      </p:sp>
    </p:spTree>
    <p:extLst>
      <p:ext uri="{BB962C8B-B14F-4D97-AF65-F5344CB8AC3E}">
        <p14:creationId xmlns="" xmlns:p14="http://schemas.microsoft.com/office/powerpoint/2010/main" val="4223673673"/>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980728"/>
            <a:ext cx="7520940" cy="3579849"/>
          </a:xfrm>
        </p:spPr>
        <p:txBody>
          <a:bodyPr>
            <a:noAutofit/>
          </a:bodyPr>
          <a:lstStyle/>
          <a:p>
            <a:pPr marL="0" indent="0">
              <a:buNone/>
            </a:pPr>
            <a:r>
              <a:rPr lang="en-IN" dirty="0" smtClean="0">
                <a:latin typeface="Arial Black" pitchFamily="34" charset="0"/>
                <a:cs typeface="Cordia New" pitchFamily="34" charset="-34"/>
              </a:rPr>
              <a:t>1.The </a:t>
            </a:r>
            <a:r>
              <a:rPr lang="en-IN" b="1" dirty="0">
                <a:latin typeface="Arial Black" pitchFamily="34" charset="0"/>
                <a:cs typeface="Cordia New" pitchFamily="34" charset="-34"/>
              </a:rPr>
              <a:t>Space Segment</a:t>
            </a:r>
            <a:r>
              <a:rPr lang="en-IN" sz="2400" dirty="0">
                <a:latin typeface="Cordia New" pitchFamily="34" charset="-34"/>
                <a:cs typeface="Cordia New" pitchFamily="34" charset="-34"/>
              </a:rPr>
              <a:t>: comprising the satellites and the </a:t>
            </a:r>
            <a:r>
              <a:rPr lang="en-IN" sz="2400" dirty="0" smtClean="0">
                <a:latin typeface="Cordia New" pitchFamily="34" charset="-34"/>
                <a:cs typeface="Cordia New" pitchFamily="34" charset="-34"/>
              </a:rPr>
              <a:t>transmitted </a:t>
            </a:r>
            <a:r>
              <a:rPr lang="en-IN" sz="2400" dirty="0">
                <a:latin typeface="Cordia New" pitchFamily="34" charset="-34"/>
                <a:cs typeface="Cordia New" pitchFamily="34" charset="-34"/>
              </a:rPr>
              <a:t>signals.</a:t>
            </a:r>
          </a:p>
          <a:p>
            <a:pPr marL="0" indent="0">
              <a:buNone/>
            </a:pPr>
            <a:r>
              <a:rPr lang="en-IN" sz="1400" dirty="0" smtClean="0">
                <a:latin typeface="Arial Black" pitchFamily="34" charset="0"/>
                <a:cs typeface="Cordia New" pitchFamily="34" charset="-34"/>
              </a:rPr>
              <a:t>2. </a:t>
            </a:r>
            <a:r>
              <a:rPr lang="en-IN" sz="1400" dirty="0">
                <a:latin typeface="Arial Black" pitchFamily="34" charset="0"/>
                <a:cs typeface="Cordia New" pitchFamily="34" charset="-34"/>
              </a:rPr>
              <a:t>The </a:t>
            </a:r>
            <a:r>
              <a:rPr lang="en-IN" sz="1400" b="1" dirty="0">
                <a:latin typeface="Arial Black" pitchFamily="34" charset="0"/>
                <a:cs typeface="Cordia New" pitchFamily="34" charset="-34"/>
              </a:rPr>
              <a:t>Control Segment</a:t>
            </a:r>
            <a:r>
              <a:rPr lang="en-IN" sz="2400" dirty="0">
                <a:latin typeface="Cordia New" pitchFamily="34" charset="-34"/>
                <a:cs typeface="Cordia New" pitchFamily="34" charset="-34"/>
              </a:rPr>
              <a:t>: the ground facilities carrying out the task of satellite tracking, </a:t>
            </a:r>
            <a:r>
              <a:rPr lang="en-IN" sz="2400" dirty="0" smtClean="0">
                <a:latin typeface="Cordia New" pitchFamily="34" charset="-34"/>
                <a:cs typeface="Cordia New" pitchFamily="34" charset="-34"/>
              </a:rPr>
              <a:t>orbit computations</a:t>
            </a:r>
            <a:r>
              <a:rPr lang="en-IN" sz="2400" dirty="0">
                <a:latin typeface="Cordia New" pitchFamily="34" charset="-34"/>
                <a:cs typeface="Cordia New" pitchFamily="34" charset="-34"/>
              </a:rPr>
              <a:t>, telemetry and supervision necessary for the daily control of the space segment.</a:t>
            </a:r>
          </a:p>
          <a:p>
            <a:pPr marL="0" indent="0">
              <a:buNone/>
            </a:pPr>
            <a:r>
              <a:rPr lang="en-IN" dirty="0" smtClean="0">
                <a:latin typeface="Arial Black" pitchFamily="34" charset="0"/>
                <a:cs typeface="Cordia New" pitchFamily="34" charset="-34"/>
              </a:rPr>
              <a:t>3.The </a:t>
            </a:r>
            <a:r>
              <a:rPr lang="en-IN" b="1" dirty="0">
                <a:latin typeface="Arial Black" pitchFamily="34" charset="0"/>
                <a:cs typeface="Cordia New" pitchFamily="34" charset="-34"/>
              </a:rPr>
              <a:t>User Segment</a:t>
            </a:r>
            <a:r>
              <a:rPr lang="en-IN" sz="2400" dirty="0">
                <a:latin typeface="Cordia New" pitchFamily="34" charset="-34"/>
                <a:cs typeface="Cordia New" pitchFamily="34" charset="-34"/>
              </a:rPr>
              <a:t>: the entire spectrum of applications equipment and </a:t>
            </a:r>
            <a:r>
              <a:rPr lang="en-IN" sz="2400" dirty="0" smtClean="0">
                <a:latin typeface="Cordia New" pitchFamily="34" charset="-34"/>
                <a:cs typeface="Cordia New" pitchFamily="34" charset="-34"/>
              </a:rPr>
              <a:t>computational techniques </a:t>
            </a:r>
            <a:r>
              <a:rPr lang="en-IN" sz="2400" dirty="0">
                <a:latin typeface="Cordia New" pitchFamily="34" charset="-34"/>
                <a:cs typeface="Cordia New" pitchFamily="34" charset="-34"/>
              </a:rPr>
              <a:t>that are available to the users</a:t>
            </a:r>
            <a:r>
              <a:rPr lang="en-IN" dirty="0">
                <a:latin typeface="Cordia New" pitchFamily="34" charset="-34"/>
                <a:cs typeface="Cordia New" pitchFamily="34" charset="-34"/>
              </a:rPr>
              <a:t>.</a:t>
            </a:r>
          </a:p>
        </p:txBody>
      </p:sp>
      <p:sp>
        <p:nvSpPr>
          <p:cNvPr id="2" name="Title 1"/>
          <p:cNvSpPr>
            <a:spLocks noGrp="1"/>
          </p:cNvSpPr>
          <p:nvPr>
            <p:ph type="title"/>
          </p:nvPr>
        </p:nvSpPr>
        <p:spPr>
          <a:xfrm>
            <a:off x="611560" y="332656"/>
            <a:ext cx="7520940" cy="548640"/>
          </a:xfrm>
        </p:spPr>
        <p:txBody>
          <a:bodyPr/>
          <a:lstStyle/>
          <a:p>
            <a:pPr algn="ctr"/>
            <a:r>
              <a:rPr lang="en-US" sz="4800" b="1" cap="none"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Jokerman" pitchFamily="82" charset="0"/>
              </a:rPr>
              <a:t>Segments of GPS</a:t>
            </a:r>
            <a:endParaRPr lang="en-IN" sz="4800" b="1" cap="none"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Jokerman" pitchFamily="82" charset="0"/>
            </a:endParaRPr>
          </a:p>
        </p:txBody>
      </p:sp>
    </p:spTree>
    <p:extLst>
      <p:ext uri="{BB962C8B-B14F-4D97-AF65-F5344CB8AC3E}">
        <p14:creationId xmlns="" xmlns:p14="http://schemas.microsoft.com/office/powerpoint/2010/main" val="428604659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iterate type="lt">
                                    <p:tmPct val="0"/>
                                  </p:iterate>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2616"/>
            <a:ext cx="9144000" cy="6870616"/>
          </a:xfrm>
          <a:prstGeom prst="rect">
            <a:avLst/>
          </a:prstGeom>
        </p:spPr>
      </p:pic>
    </p:spTree>
    <p:extLst>
      <p:ext uri="{BB962C8B-B14F-4D97-AF65-F5344CB8AC3E}">
        <p14:creationId xmlns="" xmlns:p14="http://schemas.microsoft.com/office/powerpoint/2010/main" val="410220168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en-IN" dirty="0" smtClean="0"/>
              <a:t>The Space Segment</a:t>
            </a:r>
            <a:endParaRPr lang="en-IN" dirty="0"/>
          </a:p>
        </p:txBody>
      </p:sp>
      <p:sp>
        <p:nvSpPr>
          <p:cNvPr id="3" name="Content Placeholder 2"/>
          <p:cNvSpPr>
            <a:spLocks noGrp="1"/>
          </p:cNvSpPr>
          <p:nvPr>
            <p:ph idx="1"/>
          </p:nvPr>
        </p:nvSpPr>
        <p:spPr>
          <a:xfrm>
            <a:off x="179512" y="1052737"/>
            <a:ext cx="8507288" cy="4176463"/>
          </a:xfrm>
        </p:spPr>
        <p:txBody>
          <a:bodyPr>
            <a:noAutofit/>
          </a:bodyPr>
          <a:lstStyle/>
          <a:p>
            <a:endParaRPr lang="en-IN" sz="1800" b="0" i="0" u="none" strike="noStrike" baseline="0" dirty="0" smtClean="0">
              <a:latin typeface="Times-Roman"/>
            </a:endParaRPr>
          </a:p>
          <a:p>
            <a:endParaRPr lang="en-IN" sz="1800" dirty="0">
              <a:latin typeface="Times-Roman"/>
            </a:endParaRPr>
          </a:p>
          <a:p>
            <a:r>
              <a:rPr lang="en-IN" sz="1800" b="0" i="0" u="none" strike="noStrike" baseline="0" dirty="0" smtClean="0">
                <a:latin typeface="Cordia New" pitchFamily="34" charset="-34"/>
                <a:cs typeface="Cordia New" pitchFamily="34" charset="-34"/>
              </a:rPr>
              <a:t>      </a:t>
            </a:r>
            <a:r>
              <a:rPr lang="en-IN" sz="1800" i="0" u="none" strike="noStrike" baseline="0" dirty="0" smtClean="0">
                <a:latin typeface="Cordia New" pitchFamily="34" charset="-34"/>
                <a:cs typeface="Cordia New" pitchFamily="34" charset="-34"/>
              </a:rPr>
              <a:t>The Space Segment consists of the constellation of spacecraft and the signals broadcast by them</a:t>
            </a:r>
            <a:r>
              <a:rPr lang="en-IN" sz="1800" i="0" u="none" strike="noStrike" dirty="0" smtClean="0">
                <a:latin typeface="Cordia New" pitchFamily="34" charset="-34"/>
                <a:cs typeface="Cordia New" pitchFamily="34" charset="-34"/>
              </a:rPr>
              <a:t> </a:t>
            </a:r>
            <a:r>
              <a:rPr lang="en-IN" sz="1800" i="0" u="none" strike="noStrike" baseline="0" dirty="0" smtClean="0">
                <a:latin typeface="Cordia New" pitchFamily="34" charset="-34"/>
                <a:cs typeface="Cordia New" pitchFamily="34" charset="-34"/>
              </a:rPr>
              <a:t>which allow users to determine position, velocity and time.</a:t>
            </a:r>
          </a:p>
          <a:p>
            <a:pPr marL="0" indent="0">
              <a:buNone/>
            </a:pPr>
            <a:r>
              <a:rPr lang="en-IN" sz="1800" dirty="0" smtClean="0">
                <a:latin typeface="Cordia New" pitchFamily="34" charset="-34"/>
                <a:cs typeface="Cordia New" pitchFamily="34" charset="-34"/>
              </a:rPr>
              <a:t>     The basic functions of the satellites are to: </a:t>
            </a:r>
          </a:p>
          <a:p>
            <a:pPr marL="0" indent="0">
              <a:buNone/>
            </a:pPr>
            <a:endParaRPr lang="en-IN" sz="1800" dirty="0">
              <a:latin typeface="Cordia New" pitchFamily="34" charset="-34"/>
              <a:cs typeface="Cordia New" pitchFamily="34" charset="-34"/>
            </a:endParaRPr>
          </a:p>
          <a:p>
            <a:pPr marL="0" indent="0">
              <a:buNone/>
            </a:pPr>
            <a:r>
              <a:rPr lang="en-IN" sz="1800" dirty="0" smtClean="0">
                <a:latin typeface="Cordia New" pitchFamily="34" charset="-34"/>
                <a:cs typeface="Cordia New" pitchFamily="34" charset="-34"/>
              </a:rPr>
              <a:t>    1.Receive and store data transmitted by the Control Segment stations.</a:t>
            </a:r>
          </a:p>
          <a:p>
            <a:pPr marL="0" indent="0">
              <a:buNone/>
            </a:pPr>
            <a:r>
              <a:rPr lang="en-IN" sz="1800" dirty="0" smtClean="0">
                <a:latin typeface="Cordia New" pitchFamily="34" charset="-34"/>
                <a:cs typeface="Cordia New" pitchFamily="34" charset="-34"/>
              </a:rPr>
              <a:t>   2. Maintain accurate time by means of several on-board atomic clocks</a:t>
            </a:r>
            <a:r>
              <a:rPr lang="en-IN" sz="2400" dirty="0" smtClean="0">
                <a:latin typeface="Cordia New" pitchFamily="34" charset="-34"/>
                <a:cs typeface="Cordia New" pitchFamily="34" charset="-34"/>
              </a:rPr>
              <a:t>.</a:t>
            </a:r>
            <a:endParaRPr lang="en-IN" sz="2400" dirty="0">
              <a:latin typeface="Cordia New" pitchFamily="34" charset="-34"/>
              <a:cs typeface="Cordia New" pitchFamily="34" charset="-34"/>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2339752" cy="1497787"/>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76256" y="-81116"/>
            <a:ext cx="2267744" cy="1641376"/>
          </a:xfrm>
          <a:prstGeom prst="rect">
            <a:avLst/>
          </a:prstGeom>
        </p:spPr>
      </p:pic>
      <p:sp>
        <p:nvSpPr>
          <p:cNvPr id="6" name="Left-Right Arrow 5"/>
          <p:cNvSpPr/>
          <p:nvPr/>
        </p:nvSpPr>
        <p:spPr>
          <a:xfrm>
            <a:off x="2339752" y="1121276"/>
            <a:ext cx="4536504" cy="2194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1869642252"/>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1000"/>
                            </p:stCondLst>
                            <p:childTnLst>
                              <p:par>
                                <p:cTn id="18" presetID="6" presetClass="entr" presetSubtype="16"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ctr"/>
            <a:r>
              <a:rPr lang="en-IN" dirty="0" smtClean="0"/>
              <a:t>The Control Segment</a:t>
            </a:r>
            <a:endParaRPr lang="en-IN" dirty="0"/>
          </a:p>
        </p:txBody>
      </p:sp>
      <p:sp>
        <p:nvSpPr>
          <p:cNvPr id="3" name="Content Placeholder 2"/>
          <p:cNvSpPr>
            <a:spLocks noGrp="1"/>
          </p:cNvSpPr>
          <p:nvPr>
            <p:ph idx="1"/>
          </p:nvPr>
        </p:nvSpPr>
        <p:spPr/>
        <p:txBody>
          <a:bodyPr>
            <a:normAutofit fontScale="92500" lnSpcReduction="10000"/>
          </a:bodyPr>
          <a:lstStyle/>
          <a:p>
            <a:pPr marL="0" indent="0">
              <a:buNone/>
            </a:pPr>
            <a:r>
              <a:rPr lang="en-IN" sz="1600" dirty="0" smtClean="0">
                <a:latin typeface="Century Gothic" pitchFamily="34" charset="0"/>
              </a:rPr>
              <a:t>The Control Segment consists of facilities necessary for satellite health monitoring, telemetry, tracking, command and control, satellite orbit and clock data computations, and data up linking. </a:t>
            </a:r>
          </a:p>
          <a:p>
            <a:pPr marL="0" indent="0">
              <a:buNone/>
            </a:pPr>
            <a:endParaRPr lang="en-IN" sz="1600" dirty="0"/>
          </a:p>
          <a:p>
            <a:pPr marL="0" indent="0">
              <a:buNone/>
            </a:pPr>
            <a:endParaRPr lang="en-IN" sz="1600" dirty="0" smtClean="0"/>
          </a:p>
          <a:p>
            <a:pPr marL="0" indent="0">
              <a:buNone/>
            </a:pPr>
            <a:r>
              <a:rPr lang="en-IN" sz="1600" dirty="0" smtClean="0"/>
              <a:t>There are five ground facility stations: Hawaii, Colorado Springs, Ascension Island, are owned and operated by the U.S. Department of Defence .</a:t>
            </a:r>
          </a:p>
          <a:p>
            <a:pPr marL="0" indent="0">
              <a:buNone/>
            </a:pPr>
            <a:endParaRPr lang="en-US" sz="1600" dirty="0"/>
          </a:p>
          <a:p>
            <a:pPr marL="0" indent="0">
              <a:buNone/>
            </a:pPr>
            <a:r>
              <a:rPr lang="en-US" sz="1600" dirty="0" smtClean="0"/>
              <a:t>Functions;</a:t>
            </a:r>
          </a:p>
          <a:p>
            <a:pPr marL="0" indent="0">
              <a:buNone/>
            </a:pPr>
            <a:endParaRPr lang="en-IN" sz="1600" dirty="0" smtClean="0"/>
          </a:p>
          <a:p>
            <a:r>
              <a:rPr lang="en-US" sz="1600" dirty="0" smtClean="0"/>
              <a:t>1.The operational control segment(OCS) tracks and maintains the satellite in space. </a:t>
            </a:r>
          </a:p>
          <a:p>
            <a:r>
              <a:rPr lang="en-US" sz="1600" dirty="0" smtClean="0"/>
              <a:t>2.It updates the satellite clock corrections and other parameters essential for determination of use position, velocity and time.</a:t>
            </a:r>
            <a:endParaRPr lang="en-IN" sz="1600" dirty="0" smtClean="0"/>
          </a:p>
          <a:p>
            <a:endParaRPr lang="en-IN" sz="1600"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940152" y="4725144"/>
            <a:ext cx="2939802" cy="22034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42781"/>
            <a:ext cx="841540" cy="1169996"/>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51811" y="273106"/>
            <a:ext cx="792189" cy="1066139"/>
          </a:xfrm>
          <a:prstGeom prst="rect">
            <a:avLst/>
          </a:prstGeom>
        </p:spPr>
      </p:pic>
    </p:spTree>
    <p:extLst>
      <p:ext uri="{BB962C8B-B14F-4D97-AF65-F5344CB8AC3E}">
        <p14:creationId xmlns="" xmlns:p14="http://schemas.microsoft.com/office/powerpoint/2010/main" val="84224582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3">
                                            <p:txEl>
                                              <p:pRg st="5" end="5"/>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p:cTn id="3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2" dur="500"/>
                                        <p:tgtEl>
                                          <p:spTgt spid="3">
                                            <p:txEl>
                                              <p:pRg st="7" end="7"/>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85074" y="1340768"/>
            <a:ext cx="6878898" cy="36366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itle 1"/>
          <p:cNvSpPr>
            <a:spLocks noGrp="1"/>
          </p:cNvSpPr>
          <p:nvPr>
            <p:ph type="title"/>
          </p:nvPr>
        </p:nvSpPr>
        <p:spPr>
          <a:xfrm>
            <a:off x="971600" y="620688"/>
            <a:ext cx="7520940" cy="144016"/>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400" b="1" cap="none" dirty="0" smtClean="0">
                <a:ln/>
                <a:solidFill>
                  <a:schemeClr val="accent3"/>
                </a:solidFill>
              </a:rPr>
              <a:t>MAP OF CONTROL STATIONS</a:t>
            </a:r>
            <a:endParaRPr lang="en-IN" sz="4400" b="1" cap="none" dirty="0">
              <a:ln/>
              <a:solidFill>
                <a:schemeClr val="accent3"/>
              </a:solidFill>
            </a:endParaRPr>
          </a:p>
        </p:txBody>
      </p:sp>
    </p:spTree>
    <p:extLst>
      <p:ext uri="{BB962C8B-B14F-4D97-AF65-F5344CB8AC3E}">
        <p14:creationId xmlns="" xmlns:p14="http://schemas.microsoft.com/office/powerpoint/2010/main" val="2012698314"/>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313</TotalTime>
  <Words>841</Words>
  <Application>Microsoft Office PowerPoint</Application>
  <PresentationFormat>On-screen Show (4:3)</PresentationFormat>
  <Paragraphs>99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Angles</vt:lpstr>
      <vt:lpstr>By- jay patel(130110105027) aakash patel (130110105001) urvish soni(130110105059)</vt:lpstr>
      <vt:lpstr>GPS,GIS AND RS</vt:lpstr>
      <vt:lpstr>Introduction to GPS</vt:lpstr>
      <vt:lpstr>What attracts us to GPS?</vt:lpstr>
      <vt:lpstr>Segments of GPS</vt:lpstr>
      <vt:lpstr>Slide 6</vt:lpstr>
      <vt:lpstr>The Space Segment</vt:lpstr>
      <vt:lpstr>The Control Segment</vt:lpstr>
      <vt:lpstr>MAP OF CONTROL STATIONS</vt:lpstr>
      <vt:lpstr>The User Segment</vt:lpstr>
      <vt:lpstr>THE SATELLITE CONSTELLITION</vt:lpstr>
      <vt:lpstr>Slide 12</vt:lpstr>
      <vt:lpstr>Slide 13</vt:lpstr>
      <vt:lpstr>Positioning using GPS.</vt:lpstr>
      <vt:lpstr>Applications of GPS</vt:lpstr>
      <vt:lpstr>Slide 16</vt:lpstr>
      <vt:lpstr>Slide 17</vt:lpstr>
      <vt:lpstr>Slide 18</vt:lpstr>
      <vt:lpstr>Slide 19</vt:lpstr>
      <vt:lpstr>Passive Remote Sensing</vt:lpstr>
      <vt:lpstr>Active Remote Sensing</vt:lpstr>
      <vt:lpstr>Slide 22</vt:lpstr>
      <vt:lpstr>WHAT?</vt:lpstr>
      <vt:lpstr>Slide 24</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Aakash-Megh</dc:creator>
  <cp:lastModifiedBy>kp</cp:lastModifiedBy>
  <cp:revision>59</cp:revision>
  <dcterms:created xsi:type="dcterms:W3CDTF">2013-11-17T10:12:36Z</dcterms:created>
  <dcterms:modified xsi:type="dcterms:W3CDTF">2013-12-17T05:34:52Z</dcterms:modified>
</cp:coreProperties>
</file>